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3" r:id="rId5"/>
    <p:sldId id="268" r:id="rId6"/>
    <p:sldId id="269" r:id="rId7"/>
    <p:sldId id="259" r:id="rId8"/>
    <p:sldId id="264" r:id="rId9"/>
    <p:sldId id="271" r:id="rId10"/>
    <p:sldId id="277" r:id="rId11"/>
    <p:sldId id="265" r:id="rId12"/>
    <p:sldId id="260" r:id="rId13"/>
    <p:sldId id="280" r:id="rId14"/>
    <p:sldId id="281" r:id="rId15"/>
    <p:sldId id="282" r:id="rId16"/>
    <p:sldId id="283" r:id="rId17"/>
    <p:sldId id="285" r:id="rId18"/>
    <p:sldId id="286" r:id="rId19"/>
    <p:sldId id="287" r:id="rId20"/>
    <p:sldId id="288" r:id="rId21"/>
    <p:sldId id="284" r:id="rId22"/>
    <p:sldId id="289" r:id="rId23"/>
    <p:sldId id="290" r:id="rId24"/>
    <p:sldId id="272" r:id="rId25"/>
    <p:sldId id="273" r:id="rId26"/>
    <p:sldId id="274" r:id="rId27"/>
    <p:sldId id="261" r:id="rId28"/>
    <p:sldId id="270" r:id="rId29"/>
    <p:sldId id="279" r:id="rId30"/>
    <p:sldId id="262" r:id="rId31"/>
    <p:sldId id="278" r:id="rId32"/>
    <p:sldId id="267" r:id="rId33"/>
    <p:sldId id="266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93" d="100"/>
          <a:sy n="93" d="100"/>
        </p:scale>
        <p:origin x="706" y="7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강화학습 수익률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정확도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일반 강화학습</c:v>
                </c:pt>
                <c:pt idx="1">
                  <c:v>LSTM 결합 강화학습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53</c:v>
                </c:pt>
                <c:pt idx="1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53-E243-8371-AD1A0E7747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수익률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일반 강화학습</c:v>
                </c:pt>
                <c:pt idx="1">
                  <c:v>LSTM 결합 강화학습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33</c:v>
                </c:pt>
                <c:pt idx="1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53-E243-8371-AD1A0E7747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04921055"/>
        <c:axId val="1404904799"/>
      </c:barChart>
      <c:catAx>
        <c:axId val="14049210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04904799"/>
        <c:crosses val="autoZero"/>
        <c:auto val="1"/>
        <c:lblAlgn val="ctr"/>
        <c:lblOffset val="100"/>
        <c:noMultiLvlLbl val="0"/>
      </c:catAx>
      <c:valAx>
        <c:axId val="14049047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049210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BF856-F567-4C8B-97FB-ECE6DC098B8E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9C84-DE95-4245-B680-2B870033D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633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BF856-F567-4C8B-97FB-ECE6DC098B8E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9C84-DE95-4245-B680-2B870033D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962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BF856-F567-4C8B-97FB-ECE6DC098B8E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9C84-DE95-4245-B680-2B870033D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98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BF856-F567-4C8B-97FB-ECE6DC098B8E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9C84-DE95-4245-B680-2B870033D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86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BF856-F567-4C8B-97FB-ECE6DC098B8E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9C84-DE95-4245-B680-2B870033D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56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BF856-F567-4C8B-97FB-ECE6DC098B8E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9C84-DE95-4245-B680-2B870033D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84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BF856-F567-4C8B-97FB-ECE6DC098B8E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9C84-DE95-4245-B680-2B870033D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63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BF856-F567-4C8B-97FB-ECE6DC098B8E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9C84-DE95-4245-B680-2B870033D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838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BF856-F567-4C8B-97FB-ECE6DC098B8E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9C84-DE95-4245-B680-2B870033D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17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BF856-F567-4C8B-97FB-ECE6DC098B8E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9C84-DE95-4245-B680-2B870033D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056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BF856-F567-4C8B-97FB-ECE6DC098B8E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9C84-DE95-4245-B680-2B870033D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76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BF856-F567-4C8B-97FB-ECE6DC098B8E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29C84-DE95-4245-B680-2B870033D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370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understanding-actor-critic-methods-931b97b6df3f" TargetMode="External"/><Relationship Id="rId3" Type="http://schemas.openxmlformats.org/officeDocument/2006/relationships/hyperlink" Target="https://github.com/quantylab/rltrader" TargetMode="External"/><Relationship Id="rId7" Type="http://schemas.openxmlformats.org/officeDocument/2006/relationships/hyperlink" Target="https://wnthqmffhrm.tistory.com/" TargetMode="External"/><Relationship Id="rId2" Type="http://schemas.openxmlformats.org/officeDocument/2006/relationships/hyperlink" Target="http://blog.quantylab.com/category/rltrader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nthqmffhrm.tistory.com/19" TargetMode="External"/><Relationship Id="rId11" Type="http://schemas.openxmlformats.org/officeDocument/2006/relationships/hyperlink" Target="https://github.com/openai/baselines/tree/master/baselines/a2c" TargetMode="External"/><Relationship Id="rId5" Type="http://schemas.openxmlformats.org/officeDocument/2006/relationships/hyperlink" Target="https://greentec.github.io/" TargetMode="External"/><Relationship Id="rId10" Type="http://schemas.openxmlformats.org/officeDocument/2006/relationships/hyperlink" Target="https://wikidocs.net/169327" TargetMode="External"/><Relationship Id="rId4" Type="http://schemas.openxmlformats.org/officeDocument/2006/relationships/hyperlink" Target="https://greentec.github.io/reinforcement-learning-first/" TargetMode="External"/><Relationship Id="rId9" Type="http://schemas.openxmlformats.org/officeDocument/2006/relationships/hyperlink" Target="https://greentec.github.io/reinforcement-learning-fourth/#google_vignett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363389" y="2336020"/>
            <a:ext cx="5403273" cy="2119601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4800" b="1">
                <a:solidFill>
                  <a:schemeClr val="accent1">
                    <a:lumMod val="50000"/>
                  </a:schemeClr>
                </a:solidFill>
              </a:rPr>
              <a:t>강화학습을 활용한 주식분석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0163695" y="4904508"/>
          <a:ext cx="2028305" cy="1953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8373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600" b="1">
                          <a:latin typeface="+mn-ea"/>
                          <a:ea typeface="+mn-ea"/>
                        </a:rPr>
                        <a:t>14</a:t>
                      </a:r>
                      <a:r>
                        <a:rPr lang="ko-KR" altLang="en-US" sz="1600" b="1">
                          <a:latin typeface="+mn-ea"/>
                          <a:ea typeface="+mn-ea"/>
                        </a:rPr>
                        <a:t>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373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20181463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김기호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373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20181479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현호성</a:t>
                      </a:r>
                      <a:endParaRPr lang="en-US" altLang="ko-KR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373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20181467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정우창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 dirty="0"/>
              <a:t>2-3. </a:t>
            </a:r>
            <a:r>
              <a:rPr lang="ko-KR" altLang="en-US" sz="2400" b="1" dirty="0"/>
              <a:t>강화학습의 원리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B08BB8-68BE-5833-3059-F09F32CB5836}"/>
              </a:ext>
            </a:extLst>
          </p:cNvPr>
          <p:cNvSpPr txBox="1"/>
          <p:nvPr/>
        </p:nvSpPr>
        <p:spPr>
          <a:xfrm>
            <a:off x="75604" y="768500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시계열 데이터에서 강화학습의 원리</a:t>
            </a:r>
          </a:p>
        </p:txBody>
      </p:sp>
      <p:sp>
        <p:nvSpPr>
          <p:cNvPr id="5" name="정육면체 4">
            <a:extLst>
              <a:ext uri="{FF2B5EF4-FFF2-40B4-BE49-F238E27FC236}">
                <a16:creationId xmlns:a16="http://schemas.microsoft.com/office/drawing/2014/main" id="{B3EF5295-340C-F5D0-1DE8-0C3CE5552134}"/>
              </a:ext>
            </a:extLst>
          </p:cNvPr>
          <p:cNvSpPr/>
          <p:nvPr/>
        </p:nvSpPr>
        <p:spPr>
          <a:xfrm>
            <a:off x="1401357" y="2010551"/>
            <a:ext cx="3717117" cy="1187144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정육면체 5">
            <a:extLst>
              <a:ext uri="{FF2B5EF4-FFF2-40B4-BE49-F238E27FC236}">
                <a16:creationId xmlns:a16="http://schemas.microsoft.com/office/drawing/2014/main" id="{1CC64F88-BFB8-322B-C3B9-FA10BC425332}"/>
              </a:ext>
            </a:extLst>
          </p:cNvPr>
          <p:cNvSpPr/>
          <p:nvPr/>
        </p:nvSpPr>
        <p:spPr>
          <a:xfrm>
            <a:off x="2791895" y="2010551"/>
            <a:ext cx="1666481" cy="1187144"/>
          </a:xfrm>
          <a:prstGeom prst="cub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정육면체 6">
                <a:extLst>
                  <a:ext uri="{FF2B5EF4-FFF2-40B4-BE49-F238E27FC236}">
                    <a16:creationId xmlns:a16="http://schemas.microsoft.com/office/drawing/2014/main" id="{C6C5C028-F5FA-1072-1F4A-F731D29FBCF1}"/>
                  </a:ext>
                </a:extLst>
              </p:cNvPr>
              <p:cNvSpPr/>
              <p:nvPr/>
            </p:nvSpPr>
            <p:spPr>
              <a:xfrm>
                <a:off x="4171612" y="2010551"/>
                <a:ext cx="946862" cy="1187144"/>
              </a:xfrm>
              <a:prstGeom prst="cube">
                <a:avLst>
                  <a:gd name="adj" fmla="val 31285"/>
                </a:avLst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정육면체 6">
                <a:extLst>
                  <a:ext uri="{FF2B5EF4-FFF2-40B4-BE49-F238E27FC236}">
                    <a16:creationId xmlns:a16="http://schemas.microsoft.com/office/drawing/2014/main" id="{C6C5C028-F5FA-1072-1F4A-F731D29FB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612" y="2010551"/>
                <a:ext cx="946862" cy="1187144"/>
              </a:xfrm>
              <a:prstGeom prst="cube">
                <a:avLst>
                  <a:gd name="adj" fmla="val 31285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ED4B3D-CE05-10D3-C5DC-473B2127E913}"/>
                  </a:ext>
                </a:extLst>
              </p:cNvPr>
              <p:cNvSpPr txBox="1"/>
              <p:nvPr/>
            </p:nvSpPr>
            <p:spPr>
              <a:xfrm>
                <a:off x="3370898" y="2540300"/>
                <a:ext cx="2812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ED4B3D-CE05-10D3-C5DC-473B2127E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898" y="2540300"/>
                <a:ext cx="281231" cy="276999"/>
              </a:xfrm>
              <a:prstGeom prst="rect">
                <a:avLst/>
              </a:prstGeom>
              <a:blipFill>
                <a:blip r:embed="rId3"/>
                <a:stretch>
                  <a:fillRect l="-1521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C6BF0203-6A63-B12B-F0A1-C0D708197860}"/>
              </a:ext>
            </a:extLst>
          </p:cNvPr>
          <p:cNvSpPr/>
          <p:nvPr/>
        </p:nvSpPr>
        <p:spPr>
          <a:xfrm rot="17737571">
            <a:off x="2424560" y="3600976"/>
            <a:ext cx="987442" cy="647603"/>
          </a:xfrm>
          <a:prstGeom prst="leftArrow">
            <a:avLst>
              <a:gd name="adj1" fmla="val 33611"/>
              <a:gd name="adj2" fmla="val 3298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정육면체 9">
                <a:extLst>
                  <a:ext uri="{FF2B5EF4-FFF2-40B4-BE49-F238E27FC236}">
                    <a16:creationId xmlns:a16="http://schemas.microsoft.com/office/drawing/2014/main" id="{BD607F5A-F93E-36C7-6E8A-76700B78D9D4}"/>
                  </a:ext>
                </a:extLst>
              </p:cNvPr>
              <p:cNvSpPr/>
              <p:nvPr/>
            </p:nvSpPr>
            <p:spPr>
              <a:xfrm>
                <a:off x="828730" y="4705956"/>
                <a:ext cx="1666481" cy="118714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상태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(State,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정육면체 9">
                <a:extLst>
                  <a:ext uri="{FF2B5EF4-FFF2-40B4-BE49-F238E27FC236}">
                    <a16:creationId xmlns:a16="http://schemas.microsoft.com/office/drawing/2014/main" id="{BD607F5A-F93E-36C7-6E8A-76700B78D9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30" y="4705956"/>
                <a:ext cx="1666481" cy="1187144"/>
              </a:xfrm>
              <a:prstGeom prst="cub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6AC2D4-2114-3C81-A87D-B6AC9A29511F}"/>
              </a:ext>
            </a:extLst>
          </p:cNvPr>
          <p:cNvSpPr/>
          <p:nvPr/>
        </p:nvSpPr>
        <p:spPr>
          <a:xfrm>
            <a:off x="4115589" y="5210944"/>
            <a:ext cx="2005769" cy="11871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에이전트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(Agent)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2C6490C1-74F2-FAD4-56DF-2DDD9A0A8361}"/>
              </a:ext>
            </a:extLst>
          </p:cNvPr>
          <p:cNvSpPr/>
          <p:nvPr/>
        </p:nvSpPr>
        <p:spPr>
          <a:xfrm>
            <a:off x="8621146" y="1946728"/>
            <a:ext cx="946862" cy="1187144"/>
          </a:xfrm>
          <a:prstGeom prst="cube">
            <a:avLst>
              <a:gd name="adj" fmla="val 3128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E3DBEE4-C5EE-4CAF-B005-AE30DEA815E2}"/>
                  </a:ext>
                </a:extLst>
              </p:cNvPr>
              <p:cNvSpPr/>
              <p:nvPr/>
            </p:nvSpPr>
            <p:spPr>
              <a:xfrm>
                <a:off x="6277257" y="3572235"/>
                <a:ext cx="2005769" cy="118714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행동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(Action,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E3DBEE4-C5EE-4CAF-B005-AE30DEA81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257" y="3572235"/>
                <a:ext cx="2005769" cy="11871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DA7624F-CFF2-06D7-D495-D770ACAF7FBB}"/>
              </a:ext>
            </a:extLst>
          </p:cNvPr>
          <p:cNvCxnSpPr>
            <a:stCxn id="10" idx="5"/>
            <a:endCxn id="12" idx="1"/>
          </p:cNvCxnSpPr>
          <p:nvPr/>
        </p:nvCxnSpPr>
        <p:spPr>
          <a:xfrm>
            <a:off x="2495211" y="5151135"/>
            <a:ext cx="1620378" cy="65338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EB9B5F1-017A-569E-C3D9-410E98981E44}"/>
              </a:ext>
            </a:extLst>
          </p:cNvPr>
          <p:cNvCxnSpPr>
            <a:stCxn id="12" idx="0"/>
            <a:endCxn id="14" idx="1"/>
          </p:cNvCxnSpPr>
          <p:nvPr/>
        </p:nvCxnSpPr>
        <p:spPr>
          <a:xfrm rot="5400000" flipH="1" flipV="1">
            <a:off x="5175297" y="4108985"/>
            <a:ext cx="1045137" cy="11587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F2F88A8-882A-06A8-FFF1-4FB4FDAB2A04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rot="5400000" flipH="1" flipV="1">
            <a:off x="7508733" y="2459822"/>
            <a:ext cx="883822" cy="134100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B691E13-456D-FB1D-11FF-0B38A9409FAB}"/>
              </a:ext>
            </a:extLst>
          </p:cNvPr>
          <p:cNvCxnSpPr>
            <a:stCxn id="13" idx="3"/>
            <a:endCxn id="12" idx="3"/>
          </p:cNvCxnSpPr>
          <p:nvPr/>
        </p:nvCxnSpPr>
        <p:spPr>
          <a:xfrm rot="5400000">
            <a:off x="6198589" y="3056641"/>
            <a:ext cx="2670644" cy="282510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5BB1B02-07C3-7BC1-9309-0B83984F7A4C}"/>
                  </a:ext>
                </a:extLst>
              </p:cNvPr>
              <p:cNvSpPr txBox="1"/>
              <p:nvPr/>
            </p:nvSpPr>
            <p:spPr>
              <a:xfrm>
                <a:off x="9861176" y="2271059"/>
                <a:ext cx="14225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상태</a:t>
                </a:r>
                <a:endParaRPr lang="en-US" altLang="ko-KR" dirty="0"/>
              </a:p>
              <a:p>
                <a:pPr algn="ctr"/>
                <a:r>
                  <a:rPr lang="en-US" altLang="ko-KR" dirty="0"/>
                  <a:t>(State,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5BB1B02-07C3-7BC1-9309-0B83984F7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176" y="2271059"/>
                <a:ext cx="1422569" cy="646331"/>
              </a:xfrm>
              <a:prstGeom prst="rect">
                <a:avLst/>
              </a:prstGeom>
              <a:blipFill>
                <a:blip r:embed="rId6"/>
                <a:stretch>
                  <a:fillRect l="-3433" t="-5660" r="-1288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D96954-FD58-CBC7-974E-8A51F7C40A72}"/>
                  </a:ext>
                </a:extLst>
              </p:cNvPr>
              <p:cNvSpPr txBox="1"/>
              <p:nvPr/>
            </p:nvSpPr>
            <p:spPr>
              <a:xfrm>
                <a:off x="9149976" y="5689600"/>
                <a:ext cx="14813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보상</a:t>
                </a:r>
                <a:endParaRPr lang="en-US" altLang="ko-KR" dirty="0"/>
              </a:p>
              <a:p>
                <a:pPr algn="ctr"/>
                <a:r>
                  <a:rPr lang="en-US" altLang="ko-KR" dirty="0"/>
                  <a:t>(Reward,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D96954-FD58-CBC7-974E-8A51F7C40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976" y="5689600"/>
                <a:ext cx="1481303" cy="646331"/>
              </a:xfrm>
              <a:prstGeom prst="rect">
                <a:avLst/>
              </a:prstGeom>
              <a:blipFill>
                <a:blip r:embed="rId7"/>
                <a:stretch>
                  <a:fillRect l="-2881" t="-4717" r="-823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120E35B-E9F7-419D-A544-14D7AE83260D}"/>
              </a:ext>
            </a:extLst>
          </p:cNvPr>
          <p:cNvSpPr txBox="1"/>
          <p:nvPr/>
        </p:nvSpPr>
        <p:spPr>
          <a:xfrm>
            <a:off x="2401890" y="1589697"/>
            <a:ext cx="2096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환경</a:t>
            </a:r>
            <a:r>
              <a:rPr lang="en-US" altLang="ko-KR" dirty="0"/>
              <a:t>(Environment)</a:t>
            </a:r>
            <a:endParaRPr lang="ko-KR" altLang="en-US" dirty="0"/>
          </a:p>
        </p:txBody>
      </p:sp>
      <p:sp>
        <p:nvSpPr>
          <p:cNvPr id="31" name="화살표: 왼쪽 30">
            <a:extLst>
              <a:ext uri="{FF2B5EF4-FFF2-40B4-BE49-F238E27FC236}">
                <a16:creationId xmlns:a16="http://schemas.microsoft.com/office/drawing/2014/main" id="{0FBD1D54-5BDF-69CE-80F6-DBA1E0EA6367}"/>
              </a:ext>
            </a:extLst>
          </p:cNvPr>
          <p:cNvSpPr/>
          <p:nvPr/>
        </p:nvSpPr>
        <p:spPr>
          <a:xfrm rot="10800000">
            <a:off x="5288499" y="2029102"/>
            <a:ext cx="3108441" cy="647603"/>
          </a:xfrm>
          <a:prstGeom prst="leftArrow">
            <a:avLst>
              <a:gd name="adj1" fmla="val 33611"/>
              <a:gd name="adj2" fmla="val 4128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28578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 dirty="0"/>
              <a:t>2-4. </a:t>
            </a:r>
            <a:r>
              <a:rPr lang="ko-KR" altLang="en-US" sz="2400" b="1" dirty="0"/>
              <a:t>학습 신경망 구성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76850" y="698269"/>
            <a:ext cx="6215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 b="1">
                <a:solidFill>
                  <a:srgbClr val="DAE9F0"/>
                </a:solidFill>
              </a:rPr>
              <a:t>LSTM</a:t>
            </a:r>
            <a:endParaRPr lang="ko-KR" altLang="en-US" sz="2400" b="1">
              <a:solidFill>
                <a:srgbClr val="DAE9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6825" y="5769784"/>
            <a:ext cx="5555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/>
              <a:t>순환 신경망의 기울기 소실 및 기울기 폭주 문제라는 문제를 보완하기 위해 만들어진 것이 장단기 메모리 신경망</a:t>
            </a:r>
            <a:endParaRPr lang="en-US" altLang="ko-KR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677B513-BF29-E4F0-CC28-7A6DA72D31DF}"/>
              </a:ext>
            </a:extLst>
          </p:cNvPr>
          <p:cNvSpPr/>
          <p:nvPr/>
        </p:nvSpPr>
        <p:spPr>
          <a:xfrm>
            <a:off x="2838824" y="1653619"/>
            <a:ext cx="6096093" cy="33169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CE88959-4AAD-4452-2DD5-4CA66DB2B33E}"/>
              </a:ext>
            </a:extLst>
          </p:cNvPr>
          <p:cNvSpPr/>
          <p:nvPr/>
        </p:nvSpPr>
        <p:spPr>
          <a:xfrm>
            <a:off x="994894" y="2003122"/>
            <a:ext cx="1816847" cy="412377"/>
          </a:xfrm>
          <a:prstGeom prst="rightArrow">
            <a:avLst>
              <a:gd name="adj1" fmla="val 32022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808CC65-2BD9-47B2-BA54-7AE513573AAD}"/>
              </a:ext>
            </a:extLst>
          </p:cNvPr>
          <p:cNvSpPr/>
          <p:nvPr/>
        </p:nvSpPr>
        <p:spPr>
          <a:xfrm>
            <a:off x="1021977" y="4132730"/>
            <a:ext cx="1816847" cy="412377"/>
          </a:xfrm>
          <a:prstGeom prst="rightArrow">
            <a:avLst>
              <a:gd name="adj1" fmla="val 32022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1F4401A-8C7D-8BF1-2D9D-DE8AAF50BA24}"/>
              </a:ext>
            </a:extLst>
          </p:cNvPr>
          <p:cNvSpPr/>
          <p:nvPr/>
        </p:nvSpPr>
        <p:spPr>
          <a:xfrm>
            <a:off x="3433152" y="2001379"/>
            <a:ext cx="490070" cy="454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22C05FC-B815-1BD6-FE64-782B46C6FFE7}"/>
              </a:ext>
            </a:extLst>
          </p:cNvPr>
          <p:cNvSpPr/>
          <p:nvPr/>
        </p:nvSpPr>
        <p:spPr>
          <a:xfrm>
            <a:off x="5731056" y="2008762"/>
            <a:ext cx="490070" cy="454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421BD06-77F7-3A64-F07C-713A42338ADC}"/>
                  </a:ext>
                </a:extLst>
              </p:cNvPr>
              <p:cNvSpPr/>
              <p:nvPr/>
            </p:nvSpPr>
            <p:spPr>
              <a:xfrm>
                <a:off x="3263201" y="3539048"/>
                <a:ext cx="830729" cy="5378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421BD06-77F7-3A64-F07C-713A42338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201" y="3539048"/>
                <a:ext cx="830729" cy="5378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76AEB27-6C87-EFF0-1F2E-A1005CBD559C}"/>
                  </a:ext>
                </a:extLst>
              </p:cNvPr>
              <p:cNvSpPr/>
              <p:nvPr/>
            </p:nvSpPr>
            <p:spPr>
              <a:xfrm>
                <a:off x="4443553" y="3539048"/>
                <a:ext cx="830729" cy="5378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76AEB27-6C87-EFF0-1F2E-A1005CBD55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553" y="3539048"/>
                <a:ext cx="830729" cy="5378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BEDE51A-E389-3CF1-CC09-56E36EBCC01C}"/>
                  </a:ext>
                </a:extLst>
              </p:cNvPr>
              <p:cNvSpPr/>
              <p:nvPr/>
            </p:nvSpPr>
            <p:spPr>
              <a:xfrm>
                <a:off x="6664595" y="3575312"/>
                <a:ext cx="830729" cy="5378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BEDE51A-E389-3CF1-CC09-56E36EBCC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595" y="3575312"/>
                <a:ext cx="830729" cy="5378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6CA6707B-6BA9-F088-27C7-EE484126F261}"/>
              </a:ext>
            </a:extLst>
          </p:cNvPr>
          <p:cNvSpPr/>
          <p:nvPr/>
        </p:nvSpPr>
        <p:spPr>
          <a:xfrm>
            <a:off x="5731814" y="2857878"/>
            <a:ext cx="490070" cy="454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30FFADD-ECA7-307B-1CCC-17C8AECDD365}"/>
              </a:ext>
            </a:extLst>
          </p:cNvPr>
          <p:cNvSpPr/>
          <p:nvPr/>
        </p:nvSpPr>
        <p:spPr>
          <a:xfrm>
            <a:off x="7593152" y="2847025"/>
            <a:ext cx="490070" cy="454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C85A460-E748-1D81-C156-3B8BE75860B8}"/>
                  </a:ext>
                </a:extLst>
              </p:cNvPr>
              <p:cNvSpPr/>
              <p:nvPr/>
            </p:nvSpPr>
            <p:spPr>
              <a:xfrm>
                <a:off x="7264637" y="2321877"/>
                <a:ext cx="1066565" cy="45421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ko-KR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C85A460-E748-1D81-C156-3B8BE7586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637" y="2321877"/>
                <a:ext cx="1066565" cy="45421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F2B544D-FA51-5576-D0B5-12F9E53CC43A}"/>
                  </a:ext>
                </a:extLst>
              </p:cNvPr>
              <p:cNvSpPr/>
              <p:nvPr/>
            </p:nvSpPr>
            <p:spPr>
              <a:xfrm>
                <a:off x="5561485" y="3536832"/>
                <a:ext cx="830729" cy="5378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F2B544D-FA51-5576-D0B5-12F9E53CC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485" y="3536832"/>
                <a:ext cx="830729" cy="537883"/>
              </a:xfrm>
              <a:prstGeom prst="rect">
                <a:avLst/>
              </a:prstGeom>
              <a:blipFill>
                <a:blip r:embed="rId6"/>
                <a:stretch>
                  <a:fillRect l="-719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CF94B3C-363E-38DE-196C-CFD9A576017A}"/>
                  </a:ext>
                </a:extLst>
              </p:cNvPr>
              <p:cNvSpPr/>
              <p:nvPr/>
            </p:nvSpPr>
            <p:spPr>
              <a:xfrm>
                <a:off x="2937481" y="5385546"/>
                <a:ext cx="755977" cy="7684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CF94B3C-363E-38DE-196C-CFD9A5760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481" y="5385546"/>
                <a:ext cx="755977" cy="76847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3EF60ABA-8E3F-BC82-556E-CABCD9A06F11}"/>
              </a:ext>
            </a:extLst>
          </p:cNvPr>
          <p:cNvCxnSpPr>
            <a:stCxn id="9" idx="3"/>
            <a:endCxn id="17" idx="2"/>
          </p:cNvCxnSpPr>
          <p:nvPr/>
        </p:nvCxnSpPr>
        <p:spPr>
          <a:xfrm flipV="1">
            <a:off x="2838824" y="4113195"/>
            <a:ext cx="4241136" cy="225724"/>
          </a:xfrm>
          <a:prstGeom prst="bentConnector2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6482BE4-CFFE-48E5-1EBA-653F1C7513D4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3315469" y="4338918"/>
            <a:ext cx="1" cy="104662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69507CA-AC16-9152-B1FE-FF6CDFC7B08C}"/>
              </a:ext>
            </a:extLst>
          </p:cNvPr>
          <p:cNvCxnSpPr>
            <a:stCxn id="15" idx="0"/>
            <a:endCxn id="10" idx="4"/>
          </p:cNvCxnSpPr>
          <p:nvPr/>
        </p:nvCxnSpPr>
        <p:spPr>
          <a:xfrm flipH="1" flipV="1">
            <a:off x="3678187" y="2455590"/>
            <a:ext cx="379" cy="108345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0D9C16D-9482-4721-3955-33955F75DFC5}"/>
              </a:ext>
            </a:extLst>
          </p:cNvPr>
          <p:cNvCxnSpPr>
            <a:stCxn id="15" idx="2"/>
          </p:cNvCxnSpPr>
          <p:nvPr/>
        </p:nvCxnSpPr>
        <p:spPr>
          <a:xfrm flipH="1">
            <a:off x="3678187" y="4076931"/>
            <a:ext cx="379" cy="26198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A95CD6C-B0EF-BB71-D9C3-59EB35989AE6}"/>
              </a:ext>
            </a:extLst>
          </p:cNvPr>
          <p:cNvCxnSpPr/>
          <p:nvPr/>
        </p:nvCxnSpPr>
        <p:spPr>
          <a:xfrm flipH="1">
            <a:off x="4843050" y="4070723"/>
            <a:ext cx="379" cy="26198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3A21977-A55E-D174-E7BA-97AB06CB85D0}"/>
              </a:ext>
            </a:extLst>
          </p:cNvPr>
          <p:cNvCxnSpPr/>
          <p:nvPr/>
        </p:nvCxnSpPr>
        <p:spPr>
          <a:xfrm flipH="1">
            <a:off x="5976470" y="4079147"/>
            <a:ext cx="379" cy="26198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BC30D83-8824-75D7-370C-37C8205877DB}"/>
              </a:ext>
            </a:extLst>
          </p:cNvPr>
          <p:cNvCxnSpPr>
            <a:cxnSpLocks/>
            <a:stCxn id="19" idx="4"/>
          </p:cNvCxnSpPr>
          <p:nvPr/>
        </p:nvCxnSpPr>
        <p:spPr>
          <a:xfrm flipH="1">
            <a:off x="5976091" y="3312089"/>
            <a:ext cx="758" cy="22760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D18B441-C2A2-F912-3E3B-F6C00643E99F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838824" y="2228484"/>
            <a:ext cx="594328" cy="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C680E88-D521-C531-1AB5-8BB759BF2789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3923222" y="2228485"/>
            <a:ext cx="1807834" cy="738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3989613-258C-86AA-3A9F-06CABD281810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6221126" y="2235868"/>
            <a:ext cx="2710589" cy="79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72F5E4AC-7D90-B7A9-9C33-2F7F7F2FFA93}"/>
                  </a:ext>
                </a:extLst>
              </p:cNvPr>
              <p:cNvSpPr/>
              <p:nvPr/>
            </p:nvSpPr>
            <p:spPr>
              <a:xfrm>
                <a:off x="8147944" y="626502"/>
                <a:ext cx="755977" cy="7684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72F5E4AC-7D90-B7A9-9C33-2F7F7F2FF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944" y="626502"/>
                <a:ext cx="755977" cy="76847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5C531C7C-7E6C-DC11-BC20-6CD2CA274256}"/>
              </a:ext>
            </a:extLst>
          </p:cNvPr>
          <p:cNvCxnSpPr>
            <a:stCxn id="16" idx="0"/>
            <a:endCxn id="19" idx="2"/>
          </p:cNvCxnSpPr>
          <p:nvPr/>
        </p:nvCxnSpPr>
        <p:spPr>
          <a:xfrm rot="5400000" flipH="1" flipV="1">
            <a:off x="5068334" y="2875568"/>
            <a:ext cx="454064" cy="872896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20CD766-4E11-3A50-5DEC-4B1E868F0994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rot="16200000" flipV="1">
            <a:off x="5779018" y="2660047"/>
            <a:ext cx="394905" cy="758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0EFAB3FB-7651-4A9E-0261-D4364634E8A2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7014289" y="3074131"/>
            <a:ext cx="578863" cy="482634"/>
          </a:xfrm>
          <a:prstGeom prst="bentConnector3">
            <a:avLst>
              <a:gd name="adj1" fmla="val 4658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998065DA-B3C7-8F4B-3C6E-B13D4860F41B}"/>
              </a:ext>
            </a:extLst>
          </p:cNvPr>
          <p:cNvSpPr/>
          <p:nvPr/>
        </p:nvSpPr>
        <p:spPr>
          <a:xfrm>
            <a:off x="8925904" y="2043213"/>
            <a:ext cx="1816847" cy="412377"/>
          </a:xfrm>
          <a:prstGeom prst="rightArrow">
            <a:avLst>
              <a:gd name="adj1" fmla="val 32022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9073F09D-1962-65FA-351F-09B9D4531249}"/>
              </a:ext>
            </a:extLst>
          </p:cNvPr>
          <p:cNvSpPr/>
          <p:nvPr/>
        </p:nvSpPr>
        <p:spPr>
          <a:xfrm>
            <a:off x="8934917" y="4126521"/>
            <a:ext cx="1816847" cy="412377"/>
          </a:xfrm>
          <a:prstGeom prst="rightArrow">
            <a:avLst>
              <a:gd name="adj1" fmla="val 32022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2D1E22AB-8627-084F-8BB4-584C93864C51}"/>
              </a:ext>
            </a:extLst>
          </p:cNvPr>
          <p:cNvCxnSpPr>
            <a:stCxn id="20" idx="4"/>
            <a:endCxn id="64" idx="1"/>
          </p:cNvCxnSpPr>
          <p:nvPr/>
        </p:nvCxnSpPr>
        <p:spPr>
          <a:xfrm rot="16200000" flipH="1">
            <a:off x="7870815" y="3268608"/>
            <a:ext cx="1031474" cy="1096730"/>
          </a:xfrm>
          <a:prstGeom prst="bentConnector2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39C7869-29FC-473B-6917-9C42C8AF0F26}"/>
              </a:ext>
            </a:extLst>
          </p:cNvPr>
          <p:cNvCxnSpPr/>
          <p:nvPr/>
        </p:nvCxnSpPr>
        <p:spPr>
          <a:xfrm flipV="1">
            <a:off x="8525933" y="2548982"/>
            <a:ext cx="0" cy="178372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33CE4CC-6839-BB7A-537F-BE1D4A768075}"/>
              </a:ext>
            </a:extLst>
          </p:cNvPr>
          <p:cNvCxnSpPr>
            <a:endCxn id="51" idx="4"/>
          </p:cNvCxnSpPr>
          <p:nvPr/>
        </p:nvCxnSpPr>
        <p:spPr>
          <a:xfrm flipV="1">
            <a:off x="8525932" y="1394977"/>
            <a:ext cx="1" cy="60815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0316A55-6F09-5080-E8CB-F1F805216A84}"/>
              </a:ext>
            </a:extLst>
          </p:cNvPr>
          <p:cNvSpPr txBox="1"/>
          <p:nvPr/>
        </p:nvSpPr>
        <p:spPr>
          <a:xfrm>
            <a:off x="1003794" y="1788816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Cell </a:t>
            </a:r>
            <a:r>
              <a:rPr lang="ko-KR" altLang="en-US" dirty="0"/>
              <a:t>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D196D8-2206-F08A-FCBC-000CAB1274FE}"/>
              </a:ext>
            </a:extLst>
          </p:cNvPr>
          <p:cNvSpPr txBox="1"/>
          <p:nvPr/>
        </p:nvSpPr>
        <p:spPr>
          <a:xfrm>
            <a:off x="1030990" y="3875378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Hidden </a:t>
            </a:r>
            <a:r>
              <a:rPr lang="ko-KR" altLang="en-US" dirty="0"/>
              <a:t>상태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0F5266-42C8-26DE-8FEF-AB7F2D70EBFA}"/>
              </a:ext>
            </a:extLst>
          </p:cNvPr>
          <p:cNvSpPr txBox="1"/>
          <p:nvPr/>
        </p:nvSpPr>
        <p:spPr>
          <a:xfrm>
            <a:off x="9334766" y="1744489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 </a:t>
            </a:r>
            <a:r>
              <a:rPr lang="en-US" altLang="ko-KR" dirty="0"/>
              <a:t>Cell </a:t>
            </a:r>
            <a:r>
              <a:rPr lang="ko-KR" altLang="en-US" dirty="0"/>
              <a:t>상태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F3156DF-CD64-5F58-1A45-2D8AD113A722}"/>
              </a:ext>
            </a:extLst>
          </p:cNvPr>
          <p:cNvSpPr txBox="1"/>
          <p:nvPr/>
        </p:nvSpPr>
        <p:spPr>
          <a:xfrm>
            <a:off x="9084425" y="4600343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 </a:t>
            </a:r>
            <a:r>
              <a:rPr lang="en-US" altLang="ko-KR" dirty="0"/>
              <a:t>Hidden </a:t>
            </a:r>
            <a:r>
              <a:rPr lang="ko-KR" altLang="en-US" dirty="0"/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6FF092-1E2A-D85A-B519-A73644C58B55}"/>
              </a:ext>
            </a:extLst>
          </p:cNvPr>
          <p:cNvSpPr txBox="1"/>
          <p:nvPr/>
        </p:nvSpPr>
        <p:spPr>
          <a:xfrm>
            <a:off x="6662640" y="107836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출력 게이트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320938B-C8C4-3F5A-EE14-241EB3FF869F}"/>
              </a:ext>
            </a:extLst>
          </p:cNvPr>
          <p:cNvSpPr txBox="1"/>
          <p:nvPr/>
        </p:nvSpPr>
        <p:spPr>
          <a:xfrm>
            <a:off x="4887212" y="109995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 게이트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561CC02-665C-9009-B189-8C1ED83C3261}"/>
              </a:ext>
            </a:extLst>
          </p:cNvPr>
          <p:cNvSpPr txBox="1"/>
          <p:nvPr/>
        </p:nvSpPr>
        <p:spPr>
          <a:xfrm>
            <a:off x="2603594" y="114154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망각 게이트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95702ECE-71EB-FE4A-CD78-AA9EAEE68EA2}"/>
              </a:ext>
            </a:extLst>
          </p:cNvPr>
          <p:cNvCxnSpPr/>
          <p:nvPr/>
        </p:nvCxnSpPr>
        <p:spPr>
          <a:xfrm>
            <a:off x="4292600" y="1010739"/>
            <a:ext cx="0" cy="5288461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82A97FC9-AFA1-0FA6-2072-0AAB97E240E9}"/>
              </a:ext>
            </a:extLst>
          </p:cNvPr>
          <p:cNvCxnSpPr/>
          <p:nvPr/>
        </p:nvCxnSpPr>
        <p:spPr>
          <a:xfrm>
            <a:off x="6556757" y="942988"/>
            <a:ext cx="0" cy="5288461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4402666" y="1178713"/>
            <a:ext cx="3386667" cy="33866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2349036" y="5170517"/>
            <a:ext cx="7493927" cy="146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구현 내용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757302" y="1991745"/>
            <a:ext cx="2677393" cy="1917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80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sz="8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03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/>
              <a:t>3-1. </a:t>
            </a:r>
            <a:r>
              <a:rPr lang="ko-KR" altLang="en-US" sz="2400" b="1"/>
              <a:t>아키텍쳐 모형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8650" y="762000"/>
            <a:ext cx="10934700" cy="609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 dirty="0"/>
              <a:t>3-2. </a:t>
            </a:r>
            <a:r>
              <a:rPr lang="ko-KR" altLang="en-US" sz="2400" b="1" dirty="0"/>
              <a:t>실행 코드 구현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FDE1915-198A-1ECE-0EF4-E4B805622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" y="1568288"/>
            <a:ext cx="4420217" cy="2324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4092D1-B1D8-885C-AAD4-C99104CCF055}"/>
              </a:ext>
            </a:extLst>
          </p:cNvPr>
          <p:cNvSpPr txBox="1"/>
          <p:nvPr/>
        </p:nvSpPr>
        <p:spPr>
          <a:xfrm>
            <a:off x="291791" y="109735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파라미터 설정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DEA7376-C454-760D-C5DD-3A2728BA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42" y="1568288"/>
            <a:ext cx="6392167" cy="39629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1E655F-D343-D234-CCD6-3439F7C570EB}"/>
              </a:ext>
            </a:extLst>
          </p:cNvPr>
          <p:cNvSpPr txBox="1"/>
          <p:nvPr/>
        </p:nvSpPr>
        <p:spPr>
          <a:xfrm>
            <a:off x="5508042" y="112207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파라미터 값 입력</a:t>
            </a:r>
          </a:p>
        </p:txBody>
      </p:sp>
    </p:spTree>
    <p:extLst>
      <p:ext uri="{BB962C8B-B14F-4D97-AF65-F5344CB8AC3E}">
        <p14:creationId xmlns:p14="http://schemas.microsoft.com/office/powerpoint/2010/main" val="156598372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 dirty="0"/>
              <a:t>3-2. </a:t>
            </a:r>
            <a:r>
              <a:rPr lang="ko-KR" altLang="en-US" sz="2400" b="1" dirty="0"/>
              <a:t>실행 코드 구현</a:t>
            </a: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DEE0695-8AF6-784E-5DDC-6C7ABF64A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59" y="1792023"/>
            <a:ext cx="5601482" cy="3781953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5ECCEE7-C1FC-78B3-938A-C9E80548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107" y="2177839"/>
            <a:ext cx="4191585" cy="3010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70EE21-B84C-E6CF-8AFE-ABAA59EF5C8E}"/>
              </a:ext>
            </a:extLst>
          </p:cNvPr>
          <p:cNvSpPr txBox="1"/>
          <p:nvPr/>
        </p:nvSpPr>
        <p:spPr>
          <a:xfrm>
            <a:off x="323459" y="137160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파라미터 값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E5F5-C065-D5B6-5C75-DB5E432F6790}"/>
              </a:ext>
            </a:extLst>
          </p:cNvPr>
          <p:cNvSpPr txBox="1"/>
          <p:nvPr/>
        </p:nvSpPr>
        <p:spPr>
          <a:xfrm>
            <a:off x="7404100" y="165100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강화학습 시작</a:t>
            </a:r>
          </a:p>
        </p:txBody>
      </p:sp>
    </p:spTree>
    <p:extLst>
      <p:ext uri="{BB962C8B-B14F-4D97-AF65-F5344CB8AC3E}">
        <p14:creationId xmlns:p14="http://schemas.microsoft.com/office/powerpoint/2010/main" val="7353977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 dirty="0"/>
              <a:t>3-3. </a:t>
            </a:r>
            <a:r>
              <a:rPr lang="ko-KR" altLang="en-US" sz="2400" b="1" dirty="0" err="1"/>
              <a:t>학습기</a:t>
            </a:r>
            <a:r>
              <a:rPr lang="ko-KR" altLang="en-US" sz="2400" b="1" dirty="0"/>
              <a:t> 코드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3ADFD-A875-279C-540D-E5AF0999EC3C}"/>
              </a:ext>
            </a:extLst>
          </p:cNvPr>
          <p:cNvSpPr txBox="1"/>
          <p:nvPr/>
        </p:nvSpPr>
        <p:spPr>
          <a:xfrm>
            <a:off x="189479" y="1521749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입력된 데이터 받고 확인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A4D5D6E-AB7E-E0C6-6882-5236DB5D2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9" y="2023866"/>
            <a:ext cx="4906060" cy="2810267"/>
          </a:xfrm>
          <a:prstGeom prst="rect">
            <a:avLst/>
          </a:prstGeom>
        </p:spPr>
      </p:pic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2336767-D2B1-4762-23D4-1F2EFA35B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65" y="2023866"/>
            <a:ext cx="3896269" cy="37914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09E6D5-C4F0-F7CB-CF51-F77635B2D66E}"/>
              </a:ext>
            </a:extLst>
          </p:cNvPr>
          <p:cNvSpPr txBox="1"/>
          <p:nvPr/>
        </p:nvSpPr>
        <p:spPr>
          <a:xfrm>
            <a:off x="6421165" y="167184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초기화 함수</a:t>
            </a:r>
          </a:p>
        </p:txBody>
      </p:sp>
    </p:spTree>
    <p:extLst>
      <p:ext uri="{BB962C8B-B14F-4D97-AF65-F5344CB8AC3E}">
        <p14:creationId xmlns:p14="http://schemas.microsoft.com/office/powerpoint/2010/main" val="47330826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 dirty="0"/>
              <a:t>3-3. </a:t>
            </a:r>
            <a:r>
              <a:rPr lang="ko-KR" altLang="en-US" sz="2400" b="1" dirty="0" err="1"/>
              <a:t>학습기</a:t>
            </a:r>
            <a:r>
              <a:rPr lang="ko-KR" altLang="en-US" sz="2400" b="1" dirty="0"/>
              <a:t> 코드 구현</a:t>
            </a:r>
          </a:p>
        </p:txBody>
      </p:sp>
      <p:pic>
        <p:nvPicPr>
          <p:cNvPr id="4" name="그림 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770A20DF-BE40-42EF-15AA-FB37E628E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0" y="2022277"/>
            <a:ext cx="5296639" cy="1419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F9899B-840F-6053-BF0D-F7C739EFADAD}"/>
              </a:ext>
            </a:extLst>
          </p:cNvPr>
          <p:cNvSpPr txBox="1"/>
          <p:nvPr/>
        </p:nvSpPr>
        <p:spPr>
          <a:xfrm>
            <a:off x="336180" y="1652945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차트 데이터 </a:t>
            </a:r>
            <a:r>
              <a:rPr lang="ko-KR" altLang="en-US"/>
              <a:t>정보 읽어오기</a:t>
            </a:r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37B4D95-C79A-EFD3-7EDF-ABAA40C72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183" y="2022277"/>
            <a:ext cx="4763165" cy="2333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5780E6-6061-F460-0212-A1DB281A9BB2}"/>
              </a:ext>
            </a:extLst>
          </p:cNvPr>
          <p:cNvSpPr txBox="1"/>
          <p:nvPr/>
        </p:nvSpPr>
        <p:spPr>
          <a:xfrm>
            <a:off x="6559183" y="1652945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가치 신경망</a:t>
            </a:r>
            <a:r>
              <a:rPr lang="en-US" altLang="ko-KR" dirty="0"/>
              <a:t>, </a:t>
            </a:r>
            <a:r>
              <a:rPr lang="ko-KR" altLang="en-US" dirty="0"/>
              <a:t>정책 신경망 학습</a:t>
            </a:r>
          </a:p>
        </p:txBody>
      </p:sp>
    </p:spTree>
    <p:extLst>
      <p:ext uri="{BB962C8B-B14F-4D97-AF65-F5344CB8AC3E}">
        <p14:creationId xmlns:p14="http://schemas.microsoft.com/office/powerpoint/2010/main" val="310610925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 dirty="0"/>
              <a:t>3-3. </a:t>
            </a:r>
            <a:r>
              <a:rPr lang="ko-KR" altLang="en-US" sz="2400" b="1" dirty="0" err="1"/>
              <a:t>학습기</a:t>
            </a:r>
            <a:r>
              <a:rPr lang="ko-KR" altLang="en-US" sz="2400" b="1" dirty="0"/>
              <a:t> 코드 구현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D681E5C-DC39-AE61-2286-276AD45B5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17" y="1929021"/>
            <a:ext cx="7909740" cy="3850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8C4DAB-E87D-4D9F-209F-9A3E2ADD5C59}"/>
              </a:ext>
            </a:extLst>
          </p:cNvPr>
          <p:cNvSpPr txBox="1"/>
          <p:nvPr/>
        </p:nvSpPr>
        <p:spPr>
          <a:xfrm>
            <a:off x="587229" y="159390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강화학습 실행</a:t>
            </a:r>
          </a:p>
        </p:txBody>
      </p:sp>
    </p:spTree>
    <p:extLst>
      <p:ext uri="{BB962C8B-B14F-4D97-AF65-F5344CB8AC3E}">
        <p14:creationId xmlns:p14="http://schemas.microsoft.com/office/powerpoint/2010/main" val="281734682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 dirty="0"/>
              <a:t>3-3. </a:t>
            </a:r>
            <a:r>
              <a:rPr lang="ko-KR" altLang="en-US" sz="2400" b="1" dirty="0" err="1"/>
              <a:t>학습기</a:t>
            </a:r>
            <a:r>
              <a:rPr lang="ko-KR" altLang="en-US" sz="2400" b="1" dirty="0"/>
              <a:t> 코드 구현</a:t>
            </a: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0BD3377-13EA-3C76-DE4A-DCAE92E6F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70" y="2100077"/>
            <a:ext cx="5268060" cy="2657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9809FD-465D-3DEF-FD82-C86B5EE94E40}"/>
              </a:ext>
            </a:extLst>
          </p:cNvPr>
          <p:cNvSpPr txBox="1"/>
          <p:nvPr/>
        </p:nvSpPr>
        <p:spPr>
          <a:xfrm>
            <a:off x="236170" y="1730745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지정된 </a:t>
            </a:r>
            <a:r>
              <a:rPr lang="ko-KR" altLang="en-US" dirty="0" err="1"/>
              <a:t>에포크만큼</a:t>
            </a:r>
            <a:r>
              <a:rPr lang="ko-KR" altLang="en-US" dirty="0"/>
              <a:t> 학습</a:t>
            </a:r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641FD54-1C2F-508D-5F24-C8D236BAC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17" y="2100077"/>
            <a:ext cx="4601217" cy="4172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887A35-008F-E173-F346-B3DC1973A95E}"/>
              </a:ext>
            </a:extLst>
          </p:cNvPr>
          <p:cNvSpPr txBox="1"/>
          <p:nvPr/>
        </p:nvSpPr>
        <p:spPr>
          <a:xfrm>
            <a:off x="6480917" y="1730745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지정된 </a:t>
            </a:r>
            <a:r>
              <a:rPr lang="ko-KR" altLang="en-US" dirty="0" err="1"/>
              <a:t>에포크만큼</a:t>
            </a:r>
            <a:r>
              <a:rPr lang="ko-KR" altLang="en-US" dirty="0"/>
              <a:t> 투자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379214497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>
            <a:off x="3202246" y="926685"/>
            <a:ext cx="8989754" cy="5390876"/>
          </a:xfrm>
          <a:custGeom>
            <a:avLst/>
            <a:gdLst>
              <a:gd name="connsiteX0" fmla="*/ 0 w 8989754"/>
              <a:gd name="connsiteY0" fmla="*/ 2695437 h 5390876"/>
              <a:gd name="connsiteX1" fmla="*/ 0 w 8989754"/>
              <a:gd name="connsiteY1" fmla="*/ 2695438 h 5390876"/>
              <a:gd name="connsiteX2" fmla="*/ 0 w 8989754"/>
              <a:gd name="connsiteY2" fmla="*/ 2695438 h 5390876"/>
              <a:gd name="connsiteX3" fmla="*/ 2695439 w 8989754"/>
              <a:gd name="connsiteY3" fmla="*/ 0 h 5390876"/>
              <a:gd name="connsiteX4" fmla="*/ 8989754 w 8989754"/>
              <a:gd name="connsiteY4" fmla="*/ 0 h 5390876"/>
              <a:gd name="connsiteX5" fmla="*/ 8989754 w 8989754"/>
              <a:gd name="connsiteY5" fmla="*/ 5390876 h 5390876"/>
              <a:gd name="connsiteX6" fmla="*/ 2695439 w 8989754"/>
              <a:gd name="connsiteY6" fmla="*/ 5390875 h 5390876"/>
              <a:gd name="connsiteX7" fmla="*/ 13917 w 8989754"/>
              <a:gd name="connsiteY7" fmla="*/ 2971030 h 5390876"/>
              <a:gd name="connsiteX8" fmla="*/ 0 w 8989754"/>
              <a:gd name="connsiteY8" fmla="*/ 2695438 h 5390876"/>
              <a:gd name="connsiteX9" fmla="*/ 13917 w 8989754"/>
              <a:gd name="connsiteY9" fmla="*/ 2419845 h 5390876"/>
              <a:gd name="connsiteX10" fmla="*/ 2695439 w 8989754"/>
              <a:gd name="connsiteY10" fmla="*/ 0 h 539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89754" h="5390876">
                <a:moveTo>
                  <a:pt x="0" y="2695437"/>
                </a:moveTo>
                <a:lnTo>
                  <a:pt x="0" y="2695438"/>
                </a:lnTo>
                <a:lnTo>
                  <a:pt x="0" y="2695438"/>
                </a:lnTo>
                <a:close/>
                <a:moveTo>
                  <a:pt x="2695439" y="0"/>
                </a:moveTo>
                <a:lnTo>
                  <a:pt x="8989754" y="0"/>
                </a:lnTo>
                <a:lnTo>
                  <a:pt x="8989754" y="5390876"/>
                </a:lnTo>
                <a:lnTo>
                  <a:pt x="2695439" y="5390875"/>
                </a:lnTo>
                <a:cubicBezTo>
                  <a:pt x="1299830" y="5390875"/>
                  <a:pt x="151950" y="4330221"/>
                  <a:pt x="13917" y="2971030"/>
                </a:cubicBezTo>
                <a:lnTo>
                  <a:pt x="0" y="2695438"/>
                </a:lnTo>
                <a:lnTo>
                  <a:pt x="13917" y="2419845"/>
                </a:lnTo>
                <a:cubicBezTo>
                  <a:pt x="151950" y="1060655"/>
                  <a:pt x="1299830" y="0"/>
                  <a:pt x="269543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495680" y="1928789"/>
            <a:ext cx="3386667" cy="3386667"/>
            <a:chOff x="495680" y="1928789"/>
            <a:chExt cx="3386667" cy="3386667"/>
          </a:xfrm>
        </p:grpSpPr>
        <p:sp>
          <p:nvSpPr>
            <p:cNvPr id="14" name="타원 13"/>
            <p:cNvSpPr/>
            <p:nvPr/>
          </p:nvSpPr>
          <p:spPr>
            <a:xfrm>
              <a:off x="495680" y="1928789"/>
              <a:ext cx="3386667" cy="33866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제목 1"/>
            <p:cNvSpPr txBox="1">
              <a:spLocks/>
            </p:cNvSpPr>
            <p:nvPr/>
          </p:nvSpPr>
          <p:spPr>
            <a:xfrm>
              <a:off x="926706" y="3347648"/>
              <a:ext cx="2524614" cy="5489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600" b="1" dirty="0">
                  <a:solidFill>
                    <a:schemeClr val="accent1">
                      <a:lumMod val="50000"/>
                    </a:schemeClr>
                  </a:solidFill>
                </a:rPr>
                <a:t>CONTENTS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제목 1"/>
          <p:cNvSpPr txBox="1">
            <a:spLocks/>
          </p:cNvSpPr>
          <p:nvPr/>
        </p:nvSpPr>
        <p:spPr>
          <a:xfrm>
            <a:off x="4780122" y="1758260"/>
            <a:ext cx="5403273" cy="4276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주제 소개 및 선정 이유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시스템 구조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구현 내용 및 결과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역할 구성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출처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endParaRPr lang="ko-KR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907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 dirty="0"/>
              <a:t>3-3. </a:t>
            </a:r>
            <a:r>
              <a:rPr lang="ko-KR" altLang="en-US" sz="2400" b="1" dirty="0" err="1"/>
              <a:t>학습기</a:t>
            </a:r>
            <a:r>
              <a:rPr lang="ko-KR" altLang="en-US" sz="2400" b="1" dirty="0"/>
              <a:t> 코드 구현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FFD816D-268A-5B49-F4D5-B82783B5A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78" y="1601437"/>
            <a:ext cx="4296375" cy="3543795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0EAE213-CB0D-90DC-4260-6AE920F26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63" y="1601437"/>
            <a:ext cx="6268325" cy="50013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83DD6C-6051-021E-CE6A-676C3B495361}"/>
              </a:ext>
            </a:extLst>
          </p:cNvPr>
          <p:cNvSpPr txBox="1"/>
          <p:nvPr/>
        </p:nvSpPr>
        <p:spPr>
          <a:xfrm>
            <a:off x="385178" y="124194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행동 결과 저장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934A9C-C434-EC43-DDE5-4C0100228B31}"/>
              </a:ext>
            </a:extLst>
          </p:cNvPr>
          <p:cNvSpPr txBox="1"/>
          <p:nvPr/>
        </p:nvSpPr>
        <p:spPr>
          <a:xfrm>
            <a:off x="5442963" y="1241946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에포크</a:t>
            </a:r>
            <a:r>
              <a:rPr lang="ko-KR" altLang="en-US" dirty="0"/>
              <a:t> 하나의 정보 기록 및 가시화</a:t>
            </a:r>
          </a:p>
        </p:txBody>
      </p:sp>
    </p:spTree>
    <p:extLst>
      <p:ext uri="{BB962C8B-B14F-4D97-AF65-F5344CB8AC3E}">
        <p14:creationId xmlns:p14="http://schemas.microsoft.com/office/powerpoint/2010/main" val="303279653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 dirty="0"/>
              <a:t>3-3. </a:t>
            </a:r>
            <a:r>
              <a:rPr lang="ko-KR" altLang="en-US" sz="2400" b="1" dirty="0" err="1"/>
              <a:t>학습기</a:t>
            </a:r>
            <a:r>
              <a:rPr lang="ko-KR" altLang="en-US" sz="2400" b="1" dirty="0"/>
              <a:t> 코드 구현</a:t>
            </a:r>
          </a:p>
        </p:txBody>
      </p:sp>
      <p:pic>
        <p:nvPicPr>
          <p:cNvPr id="4" name="그림 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A06564CB-98AC-F148-6BEC-2B7A1EE4D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0" y="1117600"/>
            <a:ext cx="4845197" cy="5601480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DABB0BC-7418-D4A7-4A3B-50408D90A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085" y="1622102"/>
            <a:ext cx="5763429" cy="4629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8FC78A-510E-C543-E626-A02D67FCDBC5}"/>
              </a:ext>
            </a:extLst>
          </p:cNvPr>
          <p:cNvSpPr txBox="1"/>
          <p:nvPr/>
        </p:nvSpPr>
        <p:spPr>
          <a:xfrm>
            <a:off x="148450" y="790853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 </a:t>
            </a:r>
            <a:r>
              <a:rPr lang="ko-KR" altLang="en-US" dirty="0"/>
              <a:t>신경망 모델 구성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83E181-3D3A-4546-CCB9-AFEB9DFDFD9E}"/>
              </a:ext>
            </a:extLst>
          </p:cNvPr>
          <p:cNvSpPr txBox="1"/>
          <p:nvPr/>
        </p:nvSpPr>
        <p:spPr>
          <a:xfrm>
            <a:off x="5932085" y="116018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A2C</a:t>
            </a:r>
            <a:r>
              <a:rPr lang="ko-KR" altLang="en-US" dirty="0"/>
              <a:t> 신경망 모델 구성</a:t>
            </a:r>
          </a:p>
        </p:txBody>
      </p:sp>
    </p:spTree>
    <p:extLst>
      <p:ext uri="{BB962C8B-B14F-4D97-AF65-F5344CB8AC3E}">
        <p14:creationId xmlns:p14="http://schemas.microsoft.com/office/powerpoint/2010/main" val="326593405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 dirty="0"/>
              <a:t>3-4. </a:t>
            </a:r>
            <a:r>
              <a:rPr lang="ko-KR" altLang="en-US" sz="2400" b="1" dirty="0"/>
              <a:t>에이전트 코드 구현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7A7BBE9-3A25-59FC-B8EF-F66087E35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29" y="1534711"/>
            <a:ext cx="4099462" cy="51073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7850E5-8688-B5D7-AE0E-4D0575558F9E}"/>
              </a:ext>
            </a:extLst>
          </p:cNvPr>
          <p:cNvSpPr txBox="1"/>
          <p:nvPr/>
        </p:nvSpPr>
        <p:spPr>
          <a:xfrm>
            <a:off x="450529" y="114300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행동 결정 검사</a:t>
            </a:r>
          </a:p>
        </p:txBody>
      </p:sp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A1220C8-C35D-84C5-EED7-E2511CC4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13" y="1534711"/>
            <a:ext cx="5782482" cy="32198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259C89-9418-3CA4-AB0B-65CD77C7AD34}"/>
              </a:ext>
            </a:extLst>
          </p:cNvPr>
          <p:cNvSpPr txBox="1"/>
          <p:nvPr/>
        </p:nvSpPr>
        <p:spPr>
          <a:xfrm>
            <a:off x="5843213" y="119553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유효성 검사 및 매수</a:t>
            </a:r>
            <a:r>
              <a:rPr lang="en-US" altLang="ko-KR" dirty="0"/>
              <a:t>/</a:t>
            </a:r>
            <a:r>
              <a:rPr lang="ko-KR" altLang="en-US" dirty="0"/>
              <a:t>매도 단위 결정</a:t>
            </a:r>
          </a:p>
        </p:txBody>
      </p:sp>
    </p:spTree>
    <p:extLst>
      <p:ext uri="{BB962C8B-B14F-4D97-AF65-F5344CB8AC3E}">
        <p14:creationId xmlns:p14="http://schemas.microsoft.com/office/powerpoint/2010/main" val="322482413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 dirty="0"/>
              <a:t>3-4. </a:t>
            </a:r>
            <a:r>
              <a:rPr lang="ko-KR" altLang="en-US" sz="2400" b="1" dirty="0"/>
              <a:t>에이전트 코드 구현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928CA18-35D3-553F-691D-51441170B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" y="1401412"/>
            <a:ext cx="5687219" cy="5020376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E8732E1-B6F6-5885-0AD6-77D05EC43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34" y="1401412"/>
            <a:ext cx="5611008" cy="4391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2D93E-ABD6-8335-0478-2FBB21404F0A}"/>
              </a:ext>
            </a:extLst>
          </p:cNvPr>
          <p:cNvSpPr txBox="1"/>
          <p:nvPr/>
        </p:nvSpPr>
        <p:spPr>
          <a:xfrm>
            <a:off x="408781" y="96473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투자 행동 수행</a:t>
            </a:r>
          </a:p>
        </p:txBody>
      </p:sp>
    </p:spTree>
    <p:extLst>
      <p:ext uri="{BB962C8B-B14F-4D97-AF65-F5344CB8AC3E}">
        <p14:creationId xmlns:p14="http://schemas.microsoft.com/office/powerpoint/2010/main" val="225654991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 dirty="0"/>
              <a:t>3-5. </a:t>
            </a:r>
            <a:r>
              <a:rPr lang="ko-KR" altLang="en-US" sz="2400" b="1" dirty="0"/>
              <a:t>데이터 수집 및 </a:t>
            </a:r>
            <a:r>
              <a:rPr lang="ko-KR" altLang="en-US" sz="2400" b="1" dirty="0" err="1"/>
              <a:t>전처리</a:t>
            </a:r>
            <a:endParaRPr lang="ko-KR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25263" y="771359"/>
            <a:ext cx="5751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/>
              <a:t>종목 정보 및 경제지표 정보 수집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5263" y="5594657"/>
            <a:ext cx="5555175" cy="1112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/>
              <a:t>Yahoo-Finance API</a:t>
            </a:r>
            <a:r>
              <a:rPr lang="ko-KR" altLang="en-US"/>
              <a:t>로 원자재 주식 데이터</a:t>
            </a:r>
            <a:r>
              <a:rPr lang="en-US" altLang="ko-KR"/>
              <a:t>, S&amp;P500, </a:t>
            </a:r>
            <a:r>
              <a:rPr lang="ko-KR" altLang="en-US"/>
              <a:t>다우존스</a:t>
            </a:r>
            <a:r>
              <a:rPr lang="en-US" altLang="ko-KR"/>
              <a:t>, </a:t>
            </a:r>
            <a:r>
              <a:rPr lang="ko-KR" altLang="en-US"/>
              <a:t>나스닥 데이터를 수집</a:t>
            </a:r>
            <a:endParaRPr lang="en-US" altLang="ko-KR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5263" y="1306114"/>
            <a:ext cx="5751587" cy="428854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81774" y="1306114"/>
            <a:ext cx="5416552" cy="22943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81774" y="4034543"/>
            <a:ext cx="5416552" cy="142328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581773" y="5594657"/>
            <a:ext cx="5555176" cy="1185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/>
              <a:t>Z-SCORE </a:t>
            </a:r>
            <a:r>
              <a:rPr lang="ko-KR" altLang="en-US"/>
              <a:t>표준화을 통하여 데이터의 평균을 </a:t>
            </a:r>
            <a:r>
              <a:rPr lang="en-US" altLang="ko-KR"/>
              <a:t>0, </a:t>
            </a:r>
            <a:r>
              <a:rPr lang="ko-KR" altLang="en-US"/>
              <a:t>표준 편차를 </a:t>
            </a:r>
            <a:r>
              <a:rPr lang="en-US" altLang="ko-KR"/>
              <a:t>1</a:t>
            </a:r>
            <a:r>
              <a:rPr lang="ko-KR" altLang="en-US"/>
              <a:t>로 만듦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46739" y="771359"/>
            <a:ext cx="5751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/>
              <a:t>수집된 데이터 전처리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 dirty="0"/>
              <a:t>3-6. </a:t>
            </a:r>
            <a:r>
              <a:rPr lang="ko-KR" altLang="en-US" sz="2400" b="1" dirty="0"/>
              <a:t>데이터 학습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825" y="1098000"/>
            <a:ext cx="5555175" cy="176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/>
              <a:t>학습 시나리오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ko-KR" altLang="en-US"/>
              <a:t>초기자본금</a:t>
            </a:r>
            <a:r>
              <a:rPr lang="en-US" altLang="ko-KR"/>
              <a:t>: 100,000,000</a:t>
            </a:r>
            <a:r>
              <a:rPr lang="ko-KR" altLang="en-US"/>
              <a:t>원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ko-KR" altLang="en-US"/>
              <a:t>수수료</a:t>
            </a:r>
            <a:r>
              <a:rPr lang="en-US" altLang="ko-KR"/>
              <a:t>, </a:t>
            </a:r>
            <a:r>
              <a:rPr lang="ko-KR" altLang="en-US"/>
              <a:t>세금 없음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ko-KR" altLang="en-US"/>
              <a:t>행동의 종류</a:t>
            </a:r>
            <a:r>
              <a:rPr lang="en-US" altLang="ko-KR"/>
              <a:t>: </a:t>
            </a:r>
            <a:r>
              <a:rPr lang="ko-KR" altLang="en-US"/>
              <a:t>매수</a:t>
            </a:r>
            <a:r>
              <a:rPr lang="en-US" altLang="ko-KR"/>
              <a:t>, </a:t>
            </a:r>
            <a:r>
              <a:rPr lang="ko-KR" altLang="en-US"/>
              <a:t>매도</a:t>
            </a:r>
            <a:r>
              <a:rPr lang="en-US" altLang="ko-KR"/>
              <a:t>, </a:t>
            </a:r>
            <a:r>
              <a:rPr lang="ko-KR" altLang="en-US"/>
              <a:t>관망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ko-KR" altLang="en-US"/>
              <a:t>행동 일별 판단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ko-KR" altLang="en-US"/>
              <a:t>공매도 없음</a:t>
            </a:r>
            <a:endParaRPr lang="en-US" altLang="ko-KR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7031" y="3429000"/>
            <a:ext cx="3600449" cy="270033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95775" y="3429000"/>
            <a:ext cx="3600450" cy="2700337"/>
          </a:xfrm>
          <a:prstGeom prst="rect">
            <a:avLst/>
          </a:prstGeom>
        </p:spPr>
      </p:pic>
      <p:sp>
        <p:nvSpPr>
          <p:cNvPr id="22" name="가로 글상자 21"/>
          <p:cNvSpPr txBox="1"/>
          <p:nvPr/>
        </p:nvSpPr>
        <p:spPr>
          <a:xfrm>
            <a:off x="1298773" y="3068955"/>
            <a:ext cx="1980247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학습기간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6</a:t>
            </a:r>
            <a:r>
              <a:rPr lang="ko-KR" altLang="en-US"/>
              <a:t>개월</a:t>
            </a:r>
          </a:p>
        </p:txBody>
      </p:sp>
      <p:sp>
        <p:nvSpPr>
          <p:cNvPr id="23" name="가로 글상자 22"/>
          <p:cNvSpPr txBox="1"/>
          <p:nvPr/>
        </p:nvSpPr>
        <p:spPr>
          <a:xfrm>
            <a:off x="5285899" y="3068955"/>
            <a:ext cx="1620202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학습기간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년</a:t>
            </a:r>
          </a:p>
        </p:txBody>
      </p:sp>
      <p:sp>
        <p:nvSpPr>
          <p:cNvPr id="24" name="가로 글상자 23"/>
          <p:cNvSpPr txBox="1"/>
          <p:nvPr/>
        </p:nvSpPr>
        <p:spPr>
          <a:xfrm>
            <a:off x="9183885" y="3068955"/>
            <a:ext cx="1620202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학습기간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년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231505" y="3429000"/>
            <a:ext cx="3600450" cy="2700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 dirty="0"/>
              <a:t>3-7. </a:t>
            </a:r>
            <a:r>
              <a:rPr lang="ko-KR" altLang="en-US" sz="2400" b="1" dirty="0"/>
              <a:t>데이터 </a:t>
            </a:r>
            <a:r>
              <a:rPr lang="ko-KR" altLang="en-US" sz="2400" b="1" dirty="0" err="1"/>
              <a:t>벡테스팅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0851" y="2078831"/>
            <a:ext cx="3600450" cy="27003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95775" y="2078830"/>
            <a:ext cx="3600450" cy="27003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20930" y="2078831"/>
            <a:ext cx="3600450" cy="2700337"/>
          </a:xfrm>
          <a:prstGeom prst="rect">
            <a:avLst/>
          </a:prstGeom>
        </p:spPr>
      </p:pic>
      <p:sp>
        <p:nvSpPr>
          <p:cNvPr id="11" name="가로 글상자 10"/>
          <p:cNvSpPr txBox="1"/>
          <p:nvPr/>
        </p:nvSpPr>
        <p:spPr>
          <a:xfrm>
            <a:off x="1338461" y="1699736"/>
            <a:ext cx="1980247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학습기간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개월</a:t>
            </a:r>
          </a:p>
        </p:txBody>
      </p:sp>
      <p:sp>
        <p:nvSpPr>
          <p:cNvPr id="12" name="가로 글상자 11"/>
          <p:cNvSpPr txBox="1"/>
          <p:nvPr/>
        </p:nvSpPr>
        <p:spPr>
          <a:xfrm>
            <a:off x="5285899" y="1709658"/>
            <a:ext cx="1620202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학습기간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년</a:t>
            </a:r>
          </a:p>
        </p:txBody>
      </p:sp>
      <p:sp>
        <p:nvSpPr>
          <p:cNvPr id="13" name="가로 글상자 12"/>
          <p:cNvSpPr txBox="1"/>
          <p:nvPr/>
        </p:nvSpPr>
        <p:spPr>
          <a:xfrm>
            <a:off x="9105822" y="1699736"/>
            <a:ext cx="1620201" cy="365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학습기간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4402666" y="1178713"/>
            <a:ext cx="3386667" cy="33866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제목 1"/>
          <p:cNvSpPr txBox="1"/>
          <p:nvPr/>
        </p:nvSpPr>
        <p:spPr>
          <a:xfrm>
            <a:off x="2349036" y="5170517"/>
            <a:ext cx="7493927" cy="146458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</a:rPr>
              <a:t>결과 및 향후 개선방안</a:t>
            </a:r>
          </a:p>
        </p:txBody>
      </p:sp>
      <p:sp>
        <p:nvSpPr>
          <p:cNvPr id="12" name="제목 1"/>
          <p:cNvSpPr txBox="1"/>
          <p:nvPr/>
        </p:nvSpPr>
        <p:spPr>
          <a:xfrm>
            <a:off x="4757302" y="1991745"/>
            <a:ext cx="2677393" cy="191746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en-US" altLang="ko-KR" sz="8000" b="1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ko-KR" altLang="en-US" sz="8000" b="1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/>
              <a:t>4-1. </a:t>
            </a:r>
            <a:r>
              <a:rPr lang="ko-KR" altLang="en-US" sz="2400" b="1"/>
              <a:t>학습 시연 영상</a:t>
            </a:r>
          </a:p>
        </p:txBody>
      </p:sp>
      <p:pic>
        <p:nvPicPr>
          <p:cNvPr id="3" name="KakaoTalk_Video_2023-11-25-20-57-0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41343" y="978461"/>
            <a:ext cx="9909313" cy="52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5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/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/>
              <a:t>4-2. </a:t>
            </a:r>
            <a:r>
              <a:rPr lang="ko-KR" altLang="en-US" sz="2400" b="1"/>
              <a:t>시장 지수와 트레이딩 시뮬레이션 결과 분석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3527" y="899034"/>
            <a:ext cx="5400675" cy="4114800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66688" y="5055526"/>
          <a:ext cx="6930147" cy="162020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69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93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97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5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97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93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935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00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5981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/>
                        <a:t>월별 </a:t>
                      </a:r>
                    </a:p>
                    <a:p>
                      <a:pPr lvl="0" algn="ctr">
                        <a:defRPr/>
                      </a:pPr>
                      <a:r>
                        <a:rPr lang="ko-KR" altLang="en-US" sz="800"/>
                        <a:t>등락률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/>
                        <a:t>1</a:t>
                      </a:r>
                      <a:r>
                        <a:rPr lang="ko-KR" altLang="en-US" sz="1000"/>
                        <a:t>월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/>
                        <a:t>2</a:t>
                      </a:r>
                      <a:r>
                        <a:rPr lang="ko-KR" altLang="en-US" sz="1000"/>
                        <a:t>월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/>
                        <a:t>3</a:t>
                      </a:r>
                      <a:r>
                        <a:rPr lang="ko-KR" altLang="en-US" sz="1000"/>
                        <a:t>월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/>
                        <a:t>4</a:t>
                      </a:r>
                      <a:r>
                        <a:rPr lang="ko-KR" altLang="en-US" sz="1000"/>
                        <a:t>월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/>
                        <a:t>5</a:t>
                      </a:r>
                      <a:r>
                        <a:rPr lang="ko-KR" altLang="en-US" sz="1000"/>
                        <a:t>월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/>
                        <a:t>6</a:t>
                      </a:r>
                      <a:r>
                        <a:rPr lang="ko-KR" altLang="en-US" sz="1000"/>
                        <a:t>월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/>
                        <a:t>7</a:t>
                      </a:r>
                      <a:r>
                        <a:rPr lang="ko-KR" altLang="en-US" sz="1000"/>
                        <a:t>월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/>
                        <a:t>8</a:t>
                      </a:r>
                      <a:r>
                        <a:rPr lang="ko-KR" altLang="en-US" sz="1000"/>
                        <a:t>월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/>
                        <a:t>9</a:t>
                      </a:r>
                      <a:r>
                        <a:rPr lang="ko-KR" altLang="en-US" sz="1000"/>
                        <a:t>월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/>
                        <a:t>10</a:t>
                      </a:r>
                      <a:r>
                        <a:rPr lang="ko-KR" altLang="en-US" sz="1000"/>
                        <a:t>월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/>
                        <a:t>11</a:t>
                      </a:r>
                      <a:r>
                        <a:rPr lang="ko-KR" altLang="en-US" sz="1000"/>
                        <a:t>월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46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00" b="1"/>
                        <a:t>금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4.89%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-5.13%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7.13%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0.35%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-1%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-2.88%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2.55%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-0.1%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-4.69%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8.46%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0.65%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282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00" b="1"/>
                        <a:t>예측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0.4%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-1%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5.56%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0.13%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-0.02%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-0.42%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0.17%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-0.11%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-0.14%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4.23%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0.59%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64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000" b="1"/>
                        <a:t>나스닥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11.53%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-3.05%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7.39%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0.3%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5.92%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5.24%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3.83%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-1.74%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-5.78%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-3.42%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900"/>
                        <a:t>9.21%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가로 글상자 17"/>
          <p:cNvSpPr txBox="1"/>
          <p:nvPr/>
        </p:nvSpPr>
        <p:spPr>
          <a:xfrm>
            <a:off x="7341194" y="973334"/>
            <a:ext cx="460375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lvl="0" indent="-257040">
              <a:buFont typeface="Arial"/>
              <a:buChar char="•"/>
              <a:defRPr/>
            </a:pPr>
            <a:r>
              <a:rPr lang="ko-KR" altLang="en-US" dirty="0"/>
              <a:t>수익률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9.74%</a:t>
            </a:r>
          </a:p>
          <a:p>
            <a:pPr marL="257040" lvl="0" indent="-257040">
              <a:buFont typeface="Arial"/>
              <a:buChar char="•"/>
              <a:defRPr/>
            </a:pPr>
            <a:endParaRPr lang="en-US" altLang="ko-KR" dirty="0"/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dirty="0"/>
              <a:t>시장 지수가 급격히 상승하는 </a:t>
            </a:r>
            <a:r>
              <a:rPr lang="en-US" altLang="ko-KR" dirty="0"/>
              <a:t>3</a:t>
            </a:r>
            <a:r>
              <a:rPr lang="ko-KR" altLang="en-US" dirty="0" err="1"/>
              <a:t>월달에</a:t>
            </a:r>
            <a:r>
              <a:rPr lang="ko-KR" altLang="en-US" dirty="0"/>
              <a:t> 투자 모델도 매수를 진행하면서 수익률 </a:t>
            </a:r>
            <a:r>
              <a:rPr lang="en-US" altLang="ko-KR" dirty="0"/>
              <a:t>5.56%</a:t>
            </a:r>
            <a:r>
              <a:rPr lang="ko-KR" altLang="en-US" dirty="0"/>
              <a:t> 달성</a:t>
            </a:r>
          </a:p>
          <a:p>
            <a:pPr marL="257040" lvl="0" indent="-257040">
              <a:buFont typeface="Arial"/>
              <a:buChar char="•"/>
              <a:defRPr/>
            </a:pPr>
            <a:endParaRPr lang="ko-KR" altLang="en-US" dirty="0"/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dirty="0"/>
              <a:t>시장 지수가 </a:t>
            </a:r>
            <a:r>
              <a:rPr lang="en-US" altLang="ko-KR" dirty="0"/>
              <a:t>3.88%</a:t>
            </a:r>
            <a:r>
              <a:rPr lang="ko-KR" altLang="en-US" dirty="0"/>
              <a:t> 하락하는 </a:t>
            </a:r>
            <a:r>
              <a:rPr lang="en-US" altLang="ko-KR" dirty="0"/>
              <a:t>5~6</a:t>
            </a:r>
            <a:r>
              <a:rPr lang="ko-KR" altLang="en-US" dirty="0" err="1"/>
              <a:t>월달에</a:t>
            </a:r>
            <a:r>
              <a:rPr lang="ko-KR" altLang="en-US" dirty="0"/>
              <a:t> 투자 모델은 관망하는 태도 유지</a:t>
            </a:r>
          </a:p>
          <a:p>
            <a:pPr marL="257040" lvl="0" indent="-257040">
              <a:buFont typeface="Arial"/>
              <a:buChar char="•"/>
              <a:defRPr/>
            </a:pPr>
            <a:endParaRPr lang="ko-KR" altLang="en-US" dirty="0"/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dirty="0"/>
              <a:t>시장 지수가 </a:t>
            </a:r>
            <a:r>
              <a:rPr lang="en-US" altLang="ko-KR" dirty="0"/>
              <a:t>8.46%</a:t>
            </a:r>
            <a:r>
              <a:rPr lang="ko-KR" altLang="en-US" dirty="0"/>
              <a:t> 상승하는 </a:t>
            </a:r>
            <a:r>
              <a:rPr lang="en-US" altLang="ko-KR" dirty="0"/>
              <a:t>10</a:t>
            </a:r>
            <a:r>
              <a:rPr lang="ko-KR" altLang="en-US" dirty="0" err="1"/>
              <a:t>월달에</a:t>
            </a:r>
            <a:r>
              <a:rPr lang="ko-KR" altLang="en-US" dirty="0"/>
              <a:t>     투자 모델은 매수를 진행하며 수익률 </a:t>
            </a:r>
            <a:r>
              <a:rPr lang="en-US" altLang="ko-KR" dirty="0"/>
              <a:t>9.23%</a:t>
            </a:r>
            <a:r>
              <a:rPr lang="ko-KR" altLang="en-US" dirty="0"/>
              <a:t> 달성</a:t>
            </a:r>
          </a:p>
          <a:p>
            <a:pPr marL="257040" lvl="0" indent="-257040">
              <a:buFont typeface="Arial"/>
              <a:buChar char="•"/>
              <a:defRPr/>
            </a:pPr>
            <a:endParaRPr lang="ko-KR" altLang="en-US" dirty="0"/>
          </a:p>
          <a:p>
            <a:pPr marL="257040" lvl="0" indent="-257040">
              <a:buFont typeface="Arial"/>
              <a:buChar char="•"/>
              <a:defRPr/>
            </a:pP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일을 기준으로 수익률이 소폭 상승하면서 수익률 </a:t>
            </a:r>
            <a:r>
              <a:rPr lang="en-US" altLang="ko-KR" dirty="0"/>
              <a:t>9.74%</a:t>
            </a:r>
            <a:r>
              <a:rPr lang="ko-KR" altLang="en-US" dirty="0"/>
              <a:t> 달성</a:t>
            </a:r>
          </a:p>
          <a:p>
            <a:pPr marL="257040" lvl="0" indent="-257040">
              <a:buFont typeface="Arial"/>
              <a:buChar char="•"/>
              <a:defRPr/>
            </a:pPr>
            <a:endParaRPr lang="ko-KR" altLang="en-US" dirty="0"/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dirty="0"/>
              <a:t>시장 지수가 급격히 상승</a:t>
            </a:r>
            <a:r>
              <a:rPr lang="en-US" altLang="ko-KR" dirty="0"/>
              <a:t>,</a:t>
            </a:r>
            <a:r>
              <a:rPr lang="ko-KR" altLang="en-US" dirty="0"/>
              <a:t> 하락할 때 빠르게 대응하는 판단을 보여주며 안정적인 등락률을 보여줌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4402666" y="1178713"/>
            <a:ext cx="3386667" cy="33866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2349036" y="5170517"/>
            <a:ext cx="7493927" cy="146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주제 소개 및 선정 이유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757302" y="1991745"/>
            <a:ext cx="2677393" cy="1917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8000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sz="8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615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4402666" y="1178713"/>
            <a:ext cx="3386667" cy="33866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제목 1"/>
          <p:cNvSpPr txBox="1"/>
          <p:nvPr/>
        </p:nvSpPr>
        <p:spPr>
          <a:xfrm>
            <a:off x="2349036" y="5170517"/>
            <a:ext cx="7493927" cy="146458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</a:rPr>
              <a:t>역할 구성</a:t>
            </a:r>
          </a:p>
        </p:txBody>
      </p:sp>
      <p:sp>
        <p:nvSpPr>
          <p:cNvPr id="12" name="제목 1"/>
          <p:cNvSpPr txBox="1"/>
          <p:nvPr/>
        </p:nvSpPr>
        <p:spPr>
          <a:xfrm>
            <a:off x="4757302" y="1991745"/>
            <a:ext cx="2677393" cy="191746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en-US" altLang="ko-KR" sz="8000" b="1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 dirty="0"/>
              <a:t>5. </a:t>
            </a:r>
            <a:r>
              <a:rPr lang="ko-KR" altLang="en-US" sz="2400" b="1" dirty="0"/>
              <a:t>역할 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B6608F-91B2-BD19-F6E3-B4EA3A695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21" y="1597991"/>
            <a:ext cx="1831009" cy="18310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6C9544-42DC-BAAF-8C29-54B91DEC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495" y="1597991"/>
            <a:ext cx="1831009" cy="18310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DFEDCE-A155-C4AD-8FCB-FF4AE77A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869" y="1597991"/>
            <a:ext cx="1831009" cy="1831009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4E5EB17C-A41A-E0C1-2BD8-F15D16A87A17}"/>
              </a:ext>
            </a:extLst>
          </p:cNvPr>
          <p:cNvSpPr txBox="1"/>
          <p:nvPr/>
        </p:nvSpPr>
        <p:spPr>
          <a:xfrm>
            <a:off x="1362923" y="3429000"/>
            <a:ext cx="1605403" cy="70858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</a:rPr>
              <a:t>현호성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81E4C84-BA31-A619-7584-1C677CE20BB3}"/>
              </a:ext>
            </a:extLst>
          </p:cNvPr>
          <p:cNvSpPr txBox="1"/>
          <p:nvPr/>
        </p:nvSpPr>
        <p:spPr>
          <a:xfrm>
            <a:off x="5293297" y="3428999"/>
            <a:ext cx="1605403" cy="70858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김기호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ABA6770E-8669-D3A7-2AEC-4B740F9B2E89}"/>
              </a:ext>
            </a:extLst>
          </p:cNvPr>
          <p:cNvSpPr txBox="1"/>
          <p:nvPr/>
        </p:nvSpPr>
        <p:spPr>
          <a:xfrm>
            <a:off x="9223671" y="3428998"/>
            <a:ext cx="1605403" cy="70858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정우창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63BA9-81D3-1006-7864-24EF9410AAD1}"/>
              </a:ext>
            </a:extLst>
          </p:cNvPr>
          <p:cNvSpPr txBox="1"/>
          <p:nvPr/>
        </p:nvSpPr>
        <p:spPr>
          <a:xfrm>
            <a:off x="737690" y="4137583"/>
            <a:ext cx="2820519" cy="222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dirty="0"/>
              <a:t>데이터 분석</a:t>
            </a:r>
            <a:endParaRPr lang="en-US" altLang="ko-KR" dirty="0"/>
          </a:p>
          <a:p>
            <a:pPr marL="285750" lvl="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dirty="0"/>
              <a:t>발표 및 자료 수집</a:t>
            </a:r>
            <a:endParaRPr lang="en-US" altLang="ko-KR" dirty="0"/>
          </a:p>
          <a:p>
            <a:pPr marL="285750" lvl="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dirty="0"/>
              <a:t>차트 분석</a:t>
            </a:r>
            <a:endParaRPr lang="en-US" altLang="ko-KR" dirty="0"/>
          </a:p>
          <a:p>
            <a:pPr marL="285750" lvl="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dirty="0"/>
              <a:t>데이터 학습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394C21-3DEC-7DC4-7A7D-4C86EFAEBCAF}"/>
              </a:ext>
            </a:extLst>
          </p:cNvPr>
          <p:cNvSpPr txBox="1"/>
          <p:nvPr/>
        </p:nvSpPr>
        <p:spPr>
          <a:xfrm>
            <a:off x="4685738" y="4137583"/>
            <a:ext cx="2820519" cy="222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dirty="0"/>
              <a:t>팀장</a:t>
            </a:r>
            <a:endParaRPr lang="en-US" altLang="ko-KR" dirty="0"/>
          </a:p>
          <a:p>
            <a:pPr marL="285750" lvl="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dirty="0"/>
              <a:t>데이터 분석 </a:t>
            </a:r>
            <a:endParaRPr lang="en-US" altLang="ko-KR" dirty="0"/>
          </a:p>
          <a:p>
            <a:pPr marL="285750" lvl="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dirty="0"/>
              <a:t>AI</a:t>
            </a:r>
            <a:r>
              <a:rPr lang="ko-KR" altLang="en-US" dirty="0"/>
              <a:t> 개발</a:t>
            </a:r>
            <a:endParaRPr lang="en-US" altLang="ko-KR" dirty="0"/>
          </a:p>
          <a:p>
            <a:pPr marL="285750" lvl="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dirty="0"/>
              <a:t>알고리즘 구현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E86D29-0087-2458-C99D-82452FDB86EC}"/>
              </a:ext>
            </a:extLst>
          </p:cNvPr>
          <p:cNvSpPr txBox="1"/>
          <p:nvPr/>
        </p:nvSpPr>
        <p:spPr>
          <a:xfrm>
            <a:off x="8633786" y="4137583"/>
            <a:ext cx="2820519" cy="222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dirty="0"/>
              <a:t>데이터 학습</a:t>
            </a:r>
            <a:endParaRPr lang="en-US" altLang="ko-KR" dirty="0"/>
          </a:p>
          <a:p>
            <a:pPr marL="285750" lvl="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dirty="0"/>
              <a:t>자료 수집</a:t>
            </a:r>
            <a:endParaRPr lang="en-US" altLang="ko-KR" dirty="0"/>
          </a:p>
          <a:p>
            <a:pPr marL="285750" lvl="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dirty="0"/>
              <a:t>PPT</a:t>
            </a:r>
            <a:r>
              <a:rPr lang="ko-KR" altLang="en-US" dirty="0"/>
              <a:t> 작성</a:t>
            </a:r>
            <a:endParaRPr lang="en-US" altLang="ko-KR" dirty="0"/>
          </a:p>
          <a:p>
            <a:pPr marL="285750" lvl="0" indent="-285750">
              <a:lnSpc>
                <a:spcPct val="200000"/>
              </a:lnSpc>
              <a:buFont typeface="Arial"/>
              <a:buChar char="•"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436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 19"/>
          <p:cNvSpPr/>
          <p:nvPr/>
        </p:nvSpPr>
        <p:spPr>
          <a:xfrm>
            <a:off x="0" y="-12315"/>
            <a:ext cx="1829109" cy="1894687"/>
          </a:xfrm>
          <a:custGeom>
            <a:avLst/>
            <a:gdLst>
              <a:gd name="connsiteX0" fmla="*/ 0 w 1829109"/>
              <a:gd name="connsiteY0" fmla="*/ 0 h 1894687"/>
              <a:gd name="connsiteX1" fmla="*/ 1816060 w 1829109"/>
              <a:gd name="connsiteY1" fmla="*/ 0 h 1894687"/>
              <a:gd name="connsiteX2" fmla="*/ 1820367 w 1829109"/>
              <a:gd name="connsiteY2" fmla="*/ 28219 h 1894687"/>
              <a:gd name="connsiteX3" fmla="*/ 1829109 w 1829109"/>
              <a:gd name="connsiteY3" fmla="*/ 201353 h 1894687"/>
              <a:gd name="connsiteX4" fmla="*/ 135775 w 1829109"/>
              <a:gd name="connsiteY4" fmla="*/ 1894687 h 1894687"/>
              <a:gd name="connsiteX5" fmla="*/ 0 w 1829109"/>
              <a:gd name="connsiteY5" fmla="*/ 1887831 h 189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9109" h="1894687">
                <a:moveTo>
                  <a:pt x="0" y="0"/>
                </a:moveTo>
                <a:lnTo>
                  <a:pt x="1816060" y="0"/>
                </a:lnTo>
                <a:lnTo>
                  <a:pt x="1820367" y="28219"/>
                </a:lnTo>
                <a:cubicBezTo>
                  <a:pt x="1826148" y="85144"/>
                  <a:pt x="1829109" y="142903"/>
                  <a:pt x="1829109" y="201353"/>
                </a:cubicBezTo>
                <a:cubicBezTo>
                  <a:pt x="1829109" y="1136556"/>
                  <a:pt x="1070978" y="1894687"/>
                  <a:pt x="135775" y="1894687"/>
                </a:cubicBezTo>
                <a:lnTo>
                  <a:pt x="0" y="18878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10388757" y="4755344"/>
            <a:ext cx="1803243" cy="2119168"/>
          </a:xfrm>
          <a:custGeom>
            <a:avLst/>
            <a:gdLst>
              <a:gd name="connsiteX0" fmla="*/ 1693334 w 1803243"/>
              <a:gd name="connsiteY0" fmla="*/ 0 h 2119168"/>
              <a:gd name="connsiteX1" fmla="*/ 1803243 w 1803243"/>
              <a:gd name="connsiteY1" fmla="*/ 5550 h 2119168"/>
              <a:gd name="connsiteX2" fmla="*/ 1803243 w 1803243"/>
              <a:gd name="connsiteY2" fmla="*/ 1254237 h 2119168"/>
              <a:gd name="connsiteX3" fmla="*/ 1803242 w 1803243"/>
              <a:gd name="connsiteY3" fmla="*/ 1254237 h 2119168"/>
              <a:gd name="connsiteX4" fmla="*/ 1803242 w 1803243"/>
              <a:gd name="connsiteY4" fmla="*/ 2119168 h 2119168"/>
              <a:gd name="connsiteX5" fmla="*/ 56147 w 1803243"/>
              <a:gd name="connsiteY5" fmla="*/ 2119168 h 2119168"/>
              <a:gd name="connsiteX6" fmla="*/ 34403 w 1803243"/>
              <a:gd name="connsiteY6" fmla="*/ 2034600 h 2119168"/>
              <a:gd name="connsiteX7" fmla="*/ 0 w 1803243"/>
              <a:gd name="connsiteY7" fmla="*/ 1693334 h 2119168"/>
              <a:gd name="connsiteX8" fmla="*/ 1693334 w 1803243"/>
              <a:gd name="connsiteY8" fmla="*/ 0 h 211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3243" h="2119168">
                <a:moveTo>
                  <a:pt x="1693334" y="0"/>
                </a:moveTo>
                <a:lnTo>
                  <a:pt x="1803243" y="5550"/>
                </a:lnTo>
                <a:lnTo>
                  <a:pt x="1803243" y="1254237"/>
                </a:lnTo>
                <a:lnTo>
                  <a:pt x="1803242" y="1254237"/>
                </a:lnTo>
                <a:lnTo>
                  <a:pt x="1803242" y="2119168"/>
                </a:lnTo>
                <a:lnTo>
                  <a:pt x="56147" y="2119168"/>
                </a:lnTo>
                <a:lnTo>
                  <a:pt x="34403" y="2034600"/>
                </a:lnTo>
                <a:cubicBezTo>
                  <a:pt x="11846" y="1924368"/>
                  <a:pt x="0" y="1810235"/>
                  <a:pt x="0" y="1693334"/>
                </a:cubicBezTo>
                <a:cubicBezTo>
                  <a:pt x="0" y="758131"/>
                  <a:pt x="758131" y="0"/>
                  <a:pt x="1693334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 23"/>
          <p:cNvSpPr/>
          <p:nvPr/>
        </p:nvSpPr>
        <p:spPr>
          <a:xfrm>
            <a:off x="7679270" y="-7010"/>
            <a:ext cx="4512730" cy="3653528"/>
          </a:xfrm>
          <a:custGeom>
            <a:avLst/>
            <a:gdLst>
              <a:gd name="connsiteX0" fmla="*/ 172440 w 4512730"/>
              <a:gd name="connsiteY0" fmla="*/ 0 h 3653528"/>
              <a:gd name="connsiteX1" fmla="*/ 4512730 w 4512730"/>
              <a:gd name="connsiteY1" fmla="*/ 0 h 3653528"/>
              <a:gd name="connsiteX2" fmla="*/ 4512730 w 4512730"/>
              <a:gd name="connsiteY2" fmla="*/ 22559 h 3653528"/>
              <a:gd name="connsiteX3" fmla="*/ 4512730 w 4512730"/>
              <a:gd name="connsiteY3" fmla="*/ 2962324 h 3653528"/>
              <a:gd name="connsiteX4" fmla="*/ 4432972 w 4512730"/>
              <a:gd name="connsiteY4" fmla="*/ 3034813 h 3653528"/>
              <a:gd name="connsiteX5" fmla="*/ 2709487 w 4512730"/>
              <a:gd name="connsiteY5" fmla="*/ 3653528 h 3653528"/>
              <a:gd name="connsiteX6" fmla="*/ 0 w 4512730"/>
              <a:gd name="connsiteY6" fmla="*/ 944041 h 3653528"/>
              <a:gd name="connsiteX7" fmla="*/ 121813 w 4512730"/>
              <a:gd name="connsiteY7" fmla="*/ 138323 h 365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12730" h="3653528">
                <a:moveTo>
                  <a:pt x="172440" y="0"/>
                </a:moveTo>
                <a:lnTo>
                  <a:pt x="4512730" y="0"/>
                </a:lnTo>
                <a:lnTo>
                  <a:pt x="4512730" y="22559"/>
                </a:lnTo>
                <a:lnTo>
                  <a:pt x="4512730" y="2962324"/>
                </a:lnTo>
                <a:lnTo>
                  <a:pt x="4432972" y="3034813"/>
                </a:lnTo>
                <a:cubicBezTo>
                  <a:pt x="3964613" y="3421337"/>
                  <a:pt x="3364166" y="3653528"/>
                  <a:pt x="2709487" y="3653528"/>
                </a:cubicBezTo>
                <a:cubicBezTo>
                  <a:pt x="1213079" y="3653528"/>
                  <a:pt x="0" y="2440449"/>
                  <a:pt x="0" y="944041"/>
                </a:cubicBezTo>
                <a:cubicBezTo>
                  <a:pt x="0" y="663465"/>
                  <a:pt x="42647" y="392849"/>
                  <a:pt x="121813" y="13832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0" y="4543984"/>
            <a:ext cx="4351560" cy="2314016"/>
          </a:xfrm>
          <a:custGeom>
            <a:avLst/>
            <a:gdLst>
              <a:gd name="connsiteX0" fmla="*/ 2175780 w 4351560"/>
              <a:gd name="connsiteY0" fmla="*/ 0 h 2314016"/>
              <a:gd name="connsiteX1" fmla="*/ 4351560 w 4351560"/>
              <a:gd name="connsiteY1" fmla="*/ 2175780 h 2314016"/>
              <a:gd name="connsiteX2" fmla="*/ 4344580 w 4351560"/>
              <a:gd name="connsiteY2" fmla="*/ 2314016 h 2314016"/>
              <a:gd name="connsiteX3" fmla="*/ 6981 w 4351560"/>
              <a:gd name="connsiteY3" fmla="*/ 2314016 h 2314016"/>
              <a:gd name="connsiteX4" fmla="*/ 0 w 4351560"/>
              <a:gd name="connsiteY4" fmla="*/ 2175780 h 2314016"/>
              <a:gd name="connsiteX5" fmla="*/ 2175780 w 4351560"/>
              <a:gd name="connsiteY5" fmla="*/ 0 h 231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1560" h="2314016">
                <a:moveTo>
                  <a:pt x="2175780" y="0"/>
                </a:moveTo>
                <a:cubicBezTo>
                  <a:pt x="3377430" y="0"/>
                  <a:pt x="4351560" y="974130"/>
                  <a:pt x="4351560" y="2175780"/>
                </a:cubicBezTo>
                <a:lnTo>
                  <a:pt x="4344580" y="2314016"/>
                </a:lnTo>
                <a:lnTo>
                  <a:pt x="6981" y="2314016"/>
                </a:lnTo>
                <a:lnTo>
                  <a:pt x="0" y="2175780"/>
                </a:lnTo>
                <a:cubicBezTo>
                  <a:pt x="0" y="974130"/>
                  <a:pt x="974130" y="0"/>
                  <a:pt x="217578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670459" y="1579721"/>
            <a:ext cx="2066797" cy="20667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5243487" y="5452686"/>
            <a:ext cx="1168326" cy="116832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7914950" y="4039815"/>
            <a:ext cx="2020685" cy="20206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4373156" y="7843"/>
            <a:ext cx="1571878" cy="15718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4093557" y="2528027"/>
            <a:ext cx="5403273" cy="2119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>
                <a:solidFill>
                  <a:schemeClr val="accent1">
                    <a:lumMod val="50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19611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/>
              <a:t>5. </a:t>
            </a:r>
            <a:r>
              <a:rPr lang="ko-KR" altLang="en-US" sz="2400" b="1"/>
              <a:t>참고 자료 및 정보 출처</a:t>
            </a:r>
            <a:r>
              <a:rPr lang="en-US" altLang="ko-KR" sz="2400" b="1"/>
              <a:t> </a:t>
            </a:r>
            <a:endParaRPr lang="ko-KR" altLang="en-US" sz="2400" b="1"/>
          </a:p>
        </p:txBody>
      </p:sp>
      <p:sp>
        <p:nvSpPr>
          <p:cNvPr id="3" name="TextBox 2"/>
          <p:cNvSpPr txBox="1"/>
          <p:nvPr/>
        </p:nvSpPr>
        <p:spPr>
          <a:xfrm>
            <a:off x="333374" y="822631"/>
            <a:ext cx="11410951" cy="536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60000"/>
              </a:lnSpc>
              <a:buFont typeface="Arial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함초롬바탕"/>
              </a:rPr>
              <a:t>김민기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함초롬바탕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함초롬바탕"/>
              </a:rPr>
              <a:t> 김준석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함초롬바탕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함초롬바탕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함초롬바탕"/>
              </a:rPr>
              <a:t>“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코로나19 </a:t>
            </a:r>
            <a:r>
              <a:rPr lang="EN-US" altLang="ko-KR" dirty="0" err="1">
                <a:solidFill>
                  <a:srgbClr val="000000"/>
                </a:solidFill>
                <a:latin typeface="+mj-ea"/>
                <a:ea typeface="+mj-ea"/>
              </a:rPr>
              <a:t>국면의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+mj-ea"/>
                <a:ea typeface="+mj-ea"/>
              </a:rPr>
              <a:t>개인투자자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j-ea"/>
                <a:ea typeface="+mj-ea"/>
              </a:rPr>
              <a:t>투자행태와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+mj-ea"/>
                <a:ea typeface="+mj-ea"/>
              </a:rPr>
              <a:t>투자성과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”,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</a:rPr>
              <a:t> 자본시장연구원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21p</a:t>
            </a:r>
          </a:p>
          <a:p>
            <a:pPr marL="285750" lvl="0" indent="-285750" algn="just">
              <a:lnSpc>
                <a:spcPct val="160000"/>
              </a:lnSpc>
              <a:buFont typeface="Arial"/>
              <a:buChar char="•"/>
              <a:defRPr/>
            </a:pPr>
            <a:r>
              <a:rPr lang="ko-KR" altLang="en-US" dirty="0" err="1">
                <a:solidFill>
                  <a:srgbClr val="000000"/>
                </a:solidFill>
                <a:latin typeface="+mj-ea"/>
                <a:ea typeface="+mj-ea"/>
              </a:rPr>
              <a:t>이보미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</a:rPr>
              <a:t>강화학습을 이용한 주가 예측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”,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</a:rPr>
              <a:t> 한양대학원 석사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40p</a:t>
            </a:r>
            <a:endParaRPr lang="en-US" altLang="ko-KR" dirty="0">
              <a:solidFill>
                <a:srgbClr val="000000"/>
              </a:solidFill>
              <a:latin typeface="+mj-ea"/>
              <a:ea typeface="+mj-ea"/>
              <a:hlinkClick r:id="rId2"/>
            </a:endParaRPr>
          </a:p>
          <a:p>
            <a:pPr marL="285750" lvl="0" indent="-285750" algn="just">
              <a:lnSpc>
                <a:spcPct val="160000"/>
              </a:lnSpc>
              <a:buFont typeface="Arial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hlinkClick r:id="rId2"/>
              </a:rPr>
              <a:t>윤성식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hlinkClick r:id="rId2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hlinkClick r:id="rId2"/>
              </a:rPr>
              <a:t> 이석준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hlinkClick r:id="rId2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hlinkClick r:id="rId2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hlinkClick r:id="rId2"/>
              </a:rPr>
              <a:t>“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hlinkClick r:id="rId2"/>
              </a:rPr>
              <a:t>강화학습을 활용한 주식 포트폴리오 구성 및 트레이딩 시뮬레이션에 관한 연구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hlinkClick r:id="rId2"/>
              </a:rPr>
              <a:t>”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hlinkClick r:id="rId2"/>
              </a:rPr>
              <a:t> 대한경영정보학회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hlinkClick r:id="rId2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hlinkClick r:id="rId2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hlinkClick r:id="rId2"/>
              </a:rPr>
              <a:t>20p</a:t>
            </a:r>
          </a:p>
          <a:p>
            <a:pPr marL="285750" lvl="0" indent="-285750" algn="just">
              <a:lnSpc>
                <a:spcPct val="160000"/>
              </a:lnSpc>
              <a:buFont typeface="Arial"/>
              <a:buChar char="•"/>
              <a:defRPr/>
            </a:pP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hlinkClick r:id="rId2"/>
              </a:rPr>
              <a:t>http://blog.quantylab.com/category/rltrader2.html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 (</a:t>
            </a:r>
            <a:r>
              <a:rPr lang="ko-KR" altLang="en-US" dirty="0" err="1">
                <a:solidFill>
                  <a:srgbClr val="000000"/>
                </a:solidFill>
                <a:latin typeface="+mj-ea"/>
                <a:ea typeface="+mj-ea"/>
              </a:rPr>
              <a:t>퀀티랩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</a:rPr>
              <a:t> 블로그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marL="285750" lvl="0" indent="-285750" algn="just">
              <a:lnSpc>
                <a:spcPct val="160000"/>
              </a:lnSpc>
              <a:buFont typeface="Arial"/>
              <a:buChar char="•"/>
              <a:defRPr/>
            </a:pP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hlinkClick r:id="rId3"/>
              </a:rPr>
              <a:t>https://github.com/quantylab/rltrader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 (</a:t>
            </a:r>
            <a:r>
              <a:rPr lang="ko-KR" altLang="en-US" dirty="0" err="1">
                <a:solidFill>
                  <a:srgbClr val="000000"/>
                </a:solidFill>
                <a:latin typeface="+mj-ea"/>
                <a:ea typeface="+mj-ea"/>
              </a:rPr>
              <a:t>퀀티랩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+mj-ea"/>
                <a:ea typeface="+mj-ea"/>
              </a:rPr>
              <a:t>깃허브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marL="285750" indent="-285750" algn="just">
              <a:lnSpc>
                <a:spcPct val="160000"/>
              </a:lnSpc>
              <a:buFont typeface="Arial"/>
              <a:buChar char="•"/>
              <a:defRPr/>
            </a:pP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hlinkClick r:id="rId4"/>
              </a:rPr>
              <a:t>https://greentec.github.io/reinforcement-learning-first/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 (</a:t>
            </a:r>
            <a:r>
              <a:rPr lang="en-US" altLang="ko-KR" b="0" i="0" u="none" strike="noStrike" dirty="0" err="1">
                <a:solidFill>
                  <a:srgbClr val="505050"/>
                </a:solidFill>
                <a:effectLst/>
                <a:latin typeface="PT Sans" panose="020F0502020204030204" pitchFamily="34" charset="0"/>
                <a:hlinkClick r:id="rId5" tooltip="Blog"/>
              </a:rPr>
              <a:t>greentec’s</a:t>
            </a:r>
            <a:r>
              <a:rPr lang="en-US" altLang="ko-KR" b="0" i="0" u="none" strike="noStrike" dirty="0">
                <a:solidFill>
                  <a:srgbClr val="505050"/>
                </a:solidFill>
                <a:effectLst/>
                <a:latin typeface="PT Sans" panose="020F0502020204030204" pitchFamily="34" charset="0"/>
                <a:hlinkClick r:id="rId5" tooltip="Blog"/>
              </a:rPr>
              <a:t> </a:t>
            </a:r>
            <a:r>
              <a:rPr lang="ko-KR" altLang="en-US" dirty="0">
                <a:solidFill>
                  <a:srgbClr val="505050"/>
                </a:solidFill>
                <a:latin typeface="PT Sans" panose="020F0502020204030204" pitchFamily="34" charset="0"/>
              </a:rPr>
              <a:t>블로그</a:t>
            </a:r>
            <a:r>
              <a:rPr lang="en-US" altLang="ko-KR" b="0" i="0" u="none" strike="noStrike" dirty="0">
                <a:solidFill>
                  <a:srgbClr val="505050"/>
                </a:solidFill>
                <a:effectLst/>
                <a:latin typeface="PT Sans" panose="020F0502020204030204" pitchFamily="34" charset="0"/>
              </a:rPr>
              <a:t>)</a:t>
            </a:r>
          </a:p>
          <a:p>
            <a:pPr marL="285750" indent="-285750" algn="just">
              <a:lnSpc>
                <a:spcPct val="160000"/>
              </a:lnSpc>
              <a:buFont typeface="Arial"/>
              <a:buChar char="•"/>
              <a:defRPr/>
            </a:pPr>
            <a:r>
              <a:rPr lang="en-US" altLang="ko-KR" b="0" i="0" dirty="0">
                <a:solidFill>
                  <a:srgbClr val="505050"/>
                </a:solidFill>
                <a:effectLst/>
                <a:latin typeface="PT Sans" panose="020F0502020204030204" pitchFamily="34" charset="0"/>
                <a:hlinkClick r:id="rId6"/>
              </a:rPr>
              <a:t>https://wnthqmffhrm.tistory.com/19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PT Sans" panose="020F0502020204030204" pitchFamily="34" charset="0"/>
              </a:rPr>
              <a:t> (</a:t>
            </a:r>
            <a:r>
              <a:rPr lang="ko-KR" altLang="en-US" b="1" i="0" u="none" strike="noStrike" dirty="0">
                <a:solidFill>
                  <a:srgbClr val="1A1A1A"/>
                </a:solidFill>
                <a:effectLst/>
                <a:latin typeface="Noto Sans KR"/>
                <a:hlinkClick r:id="rId7"/>
              </a:rPr>
              <a:t>공부</a:t>
            </a:r>
            <a:r>
              <a:rPr lang="en-US" altLang="ko-KR" b="1" i="0" u="none" strike="noStrike" dirty="0">
                <a:solidFill>
                  <a:srgbClr val="1A1A1A"/>
                </a:solidFill>
                <a:effectLst/>
                <a:latin typeface="Noto Sans KR"/>
                <a:hlinkClick r:id="rId7"/>
              </a:rPr>
              <a:t>Dragon</a:t>
            </a:r>
            <a:r>
              <a:rPr lang="en-US" altLang="ko-KR" b="1" i="0" u="none" strike="noStrike" dirty="0">
                <a:solidFill>
                  <a:srgbClr val="1A1A1A"/>
                </a:solidFill>
                <a:effectLst/>
                <a:latin typeface="Noto Sans KR"/>
              </a:rPr>
              <a:t> </a:t>
            </a:r>
            <a:r>
              <a:rPr lang="en-US" altLang="ko-KR" b="1" i="0" u="none" strike="noStrike" dirty="0" err="1">
                <a:solidFill>
                  <a:srgbClr val="1A1A1A"/>
                </a:solidFill>
                <a:effectLst/>
                <a:latin typeface="Noto Sans KR"/>
              </a:rPr>
              <a:t>Tstory</a:t>
            </a:r>
            <a:r>
              <a:rPr lang="en-US" altLang="ko-KR" u="none" strike="noStrike" dirty="0">
                <a:solidFill>
                  <a:srgbClr val="505050"/>
                </a:solidFill>
                <a:latin typeface="PT Sans" panose="020F0502020204030204" pitchFamily="34" charset="0"/>
              </a:rPr>
              <a:t>)</a:t>
            </a:r>
          </a:p>
          <a:p>
            <a:pPr marL="285750" indent="-285750" algn="just">
              <a:lnSpc>
                <a:spcPct val="160000"/>
              </a:lnSpc>
              <a:buFont typeface="Arial"/>
              <a:buChar char="•"/>
              <a:defRPr/>
            </a:pPr>
            <a:r>
              <a:rPr lang="en-US" altLang="ko-KR" b="1" i="0" dirty="0">
                <a:solidFill>
                  <a:srgbClr val="1A1A1A"/>
                </a:solidFill>
                <a:effectLst/>
                <a:latin typeface="Noto Sans KR"/>
                <a:hlinkClick r:id="rId8"/>
              </a:rPr>
              <a:t>https://towardsdatascience.com/understanding-actor-critic-methods-931b97b6df3f</a:t>
            </a:r>
            <a:endParaRPr lang="en-US" altLang="ko-KR" b="1" i="0" dirty="0">
              <a:solidFill>
                <a:srgbClr val="1A1A1A"/>
              </a:solidFill>
              <a:effectLst/>
              <a:latin typeface="Noto Sans KR"/>
            </a:endParaRPr>
          </a:p>
          <a:p>
            <a:pPr marL="285750" indent="-285750" algn="just">
              <a:lnSpc>
                <a:spcPct val="160000"/>
              </a:lnSpc>
              <a:buFont typeface="Arial"/>
              <a:buChar char="•"/>
              <a:defRPr/>
            </a:pPr>
            <a:r>
              <a:rPr lang="en-US" altLang="ko-KR" b="1" i="0" dirty="0">
                <a:solidFill>
                  <a:srgbClr val="1A1A1A"/>
                </a:solidFill>
                <a:effectLst/>
                <a:latin typeface="Noto Sans KR"/>
                <a:hlinkClick r:id="rId9"/>
              </a:rPr>
              <a:t>https://greentec.github.io/reinforcement-learning-fourth/#google_vignette</a:t>
            </a:r>
            <a:endParaRPr lang="en-US" altLang="ko-KR" b="1" dirty="0">
              <a:solidFill>
                <a:srgbClr val="1A1A1A"/>
              </a:solidFill>
              <a:latin typeface="Noto Sans KR"/>
            </a:endParaRPr>
          </a:p>
          <a:p>
            <a:pPr marL="285750" indent="-285750" algn="just">
              <a:lnSpc>
                <a:spcPct val="160000"/>
              </a:lnSpc>
              <a:buFont typeface="Arial"/>
              <a:buChar char="•"/>
              <a:defRPr/>
            </a:pPr>
            <a:r>
              <a:rPr lang="en-US" altLang="ko-KR" b="1" i="0" dirty="0">
                <a:solidFill>
                  <a:srgbClr val="1A1A1A"/>
                </a:solidFill>
                <a:effectLst/>
                <a:latin typeface="Noto Sans KR"/>
                <a:hlinkClick r:id="rId10"/>
              </a:rPr>
              <a:t>https://wikidocs.net/169327</a:t>
            </a:r>
            <a:endParaRPr lang="en-US" altLang="ko-KR" b="1" i="0" dirty="0">
              <a:solidFill>
                <a:srgbClr val="1A1A1A"/>
              </a:solidFill>
              <a:effectLst/>
              <a:latin typeface="Noto Sans KR"/>
            </a:endParaRPr>
          </a:p>
          <a:p>
            <a:pPr marL="285750" indent="-285750" algn="just">
              <a:lnSpc>
                <a:spcPct val="160000"/>
              </a:lnSpc>
              <a:buFont typeface="Arial"/>
              <a:buChar char="•"/>
              <a:defRPr/>
            </a:pPr>
            <a:r>
              <a:rPr lang="en-US" altLang="ko-KR" b="1" i="0" dirty="0">
                <a:solidFill>
                  <a:srgbClr val="1A1A1A"/>
                </a:solidFill>
                <a:effectLst/>
                <a:latin typeface="Noto Sans KR"/>
                <a:hlinkClick r:id="rId11"/>
              </a:rPr>
              <a:t>https://github.com/openai/baselines/tree/master/baselines/a2c</a:t>
            </a:r>
            <a:r>
              <a:rPr lang="en-US" altLang="ko-KR" b="1" i="0" dirty="0">
                <a:solidFill>
                  <a:srgbClr val="1A1A1A"/>
                </a:solidFill>
                <a:effectLst/>
                <a:latin typeface="Noto Sans KR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/>
              <a:t>1-1. </a:t>
            </a:r>
            <a:r>
              <a:rPr lang="ko-KR" altLang="en-US" sz="2400" b="1"/>
              <a:t>주제 소개</a:t>
            </a:r>
          </a:p>
        </p:txBody>
      </p:sp>
      <p:sp>
        <p:nvSpPr>
          <p:cNvPr id="3" name="제목 1"/>
          <p:cNvSpPr txBox="1"/>
          <p:nvPr/>
        </p:nvSpPr>
        <p:spPr>
          <a:xfrm>
            <a:off x="969906" y="1154920"/>
            <a:ext cx="10252187" cy="211960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sz="4800" b="1" dirty="0">
                <a:solidFill>
                  <a:schemeClr val="accent2">
                    <a:lumMod val="75000"/>
                  </a:schemeClr>
                </a:solidFill>
              </a:rPr>
              <a:t>강화학습</a:t>
            </a:r>
            <a:r>
              <a:rPr lang="ko-KR" altLang="en-US" sz="4800" b="1" dirty="0">
                <a:solidFill>
                  <a:schemeClr val="accent1">
                    <a:lumMod val="50000"/>
                  </a:schemeClr>
                </a:solidFill>
              </a:rPr>
              <a:t>을 활용한 주식분석</a:t>
            </a:r>
            <a:endParaRPr lang="ko-KR" alt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05374" y="3188796"/>
            <a:ext cx="2228850" cy="2228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0" y="3274520"/>
            <a:ext cx="2219325" cy="22193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62075" y="3553428"/>
            <a:ext cx="1781175" cy="1781175"/>
          </a:xfrm>
          <a:prstGeom prst="rect">
            <a:avLst/>
          </a:prstGeom>
        </p:spPr>
      </p:pic>
      <p:sp>
        <p:nvSpPr>
          <p:cNvPr id="7" name="제목 1"/>
          <p:cNvSpPr txBox="1"/>
          <p:nvPr/>
        </p:nvSpPr>
        <p:spPr>
          <a:xfrm>
            <a:off x="720262" y="5613510"/>
            <a:ext cx="3327863" cy="70858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</a:rPr>
              <a:t>Data Collect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제목 1"/>
          <p:cNvSpPr txBox="1"/>
          <p:nvPr/>
        </p:nvSpPr>
        <p:spPr>
          <a:xfrm>
            <a:off x="4355867" y="5613510"/>
            <a:ext cx="3327863" cy="70858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</a:rPr>
              <a:t>AI Learning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제목 1"/>
          <p:cNvSpPr txBox="1"/>
          <p:nvPr/>
        </p:nvSpPr>
        <p:spPr>
          <a:xfrm>
            <a:off x="7980130" y="5616795"/>
            <a:ext cx="3327863" cy="70858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</a:rPr>
              <a:t>Stock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1-2. </a:t>
            </a:r>
            <a:r>
              <a:rPr lang="ko-KR" altLang="en-US" sz="2400" b="1" dirty="0"/>
              <a:t>주제 선정 이유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83" y="1259880"/>
            <a:ext cx="5001323" cy="39724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83" y="5519652"/>
            <a:ext cx="50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섹터별</a:t>
            </a:r>
            <a:r>
              <a:rPr lang="ko-KR" altLang="en-US" b="1" dirty="0"/>
              <a:t> </a:t>
            </a:r>
            <a:r>
              <a:rPr lang="ko-KR" altLang="en-US" b="1" dirty="0" err="1"/>
              <a:t>순매수비중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606" y="1259879"/>
            <a:ext cx="5382069" cy="39724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39606" y="5519652"/>
            <a:ext cx="538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종목교체율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39606" y="6176278"/>
            <a:ext cx="57307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편입률</a:t>
            </a:r>
            <a:r>
              <a:rPr lang="ko-KR" altLang="en-US" sz="1100" dirty="0"/>
              <a:t> </a:t>
            </a:r>
            <a:r>
              <a:rPr lang="en-US" altLang="ko-KR" sz="1100" dirty="0"/>
              <a:t>= </a:t>
            </a:r>
            <a:r>
              <a:rPr lang="ko-KR" altLang="en-US" sz="1100" dirty="0"/>
              <a:t>당일 신규 </a:t>
            </a:r>
            <a:r>
              <a:rPr lang="ko-KR" altLang="en-US" sz="1100" dirty="0" err="1"/>
              <a:t>보유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〮거래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종목 수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전일 보유</a:t>
            </a:r>
            <a:r>
              <a:rPr lang="ko-KR" altLang="en-US" sz="1100" dirty="0">
                <a:latin typeface="맑은 고딕" panose="020B0503020000020004" pitchFamily="50" charset="-127"/>
              </a:rPr>
              <a:t> 〮거래 </a:t>
            </a:r>
            <a:r>
              <a:rPr lang="ko-KR" altLang="en-US" sz="1100" dirty="0" err="1">
                <a:latin typeface="맑은 고딕" panose="020B0503020000020004" pitchFamily="50" charset="-127"/>
              </a:rPr>
              <a:t>종목수</a:t>
            </a:r>
            <a:endParaRPr lang="en-US" altLang="ko-KR" sz="1100" dirty="0">
              <a:latin typeface="맑은 고딕" panose="020B0503020000020004" pitchFamily="50" charset="-127"/>
            </a:endParaRPr>
          </a:p>
          <a:p>
            <a:r>
              <a:rPr lang="ko-KR" altLang="en-US" sz="1100" dirty="0" err="1">
                <a:latin typeface="맑은 고딕" panose="020B0503020000020004" pitchFamily="50" charset="-127"/>
              </a:rPr>
              <a:t>제외율</a:t>
            </a:r>
            <a:r>
              <a:rPr lang="ko-KR" altLang="en-US" sz="1100" dirty="0">
                <a:latin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</a:rPr>
              <a:t>= </a:t>
            </a:r>
            <a:r>
              <a:rPr lang="ko-KR" altLang="en-US" sz="1100" dirty="0">
                <a:latin typeface="맑은 고딕" panose="020B0503020000020004" pitchFamily="50" charset="-127"/>
              </a:rPr>
              <a:t>전일 보유 〮거래 종목 중 당일 </a:t>
            </a:r>
            <a:r>
              <a:rPr lang="ko-KR" altLang="en-US" sz="1100" dirty="0" err="1">
                <a:latin typeface="맑은 고딕" panose="020B0503020000020004" pitchFamily="50" charset="-127"/>
              </a:rPr>
              <a:t>비보유</a:t>
            </a:r>
            <a:r>
              <a:rPr lang="ko-KR" altLang="en-US" sz="1100" dirty="0">
                <a:latin typeface="맑은 고딕" panose="020B0503020000020004" pitchFamily="50" charset="-127"/>
              </a:rPr>
              <a:t> 〮</a:t>
            </a:r>
            <a:r>
              <a:rPr lang="ko-KR" altLang="en-US" sz="1100" dirty="0" err="1">
                <a:latin typeface="맑은 고딕" panose="020B0503020000020004" pitchFamily="50" charset="-127"/>
              </a:rPr>
              <a:t>비거래</a:t>
            </a:r>
            <a:r>
              <a:rPr lang="ko-KR" altLang="en-US" sz="1100" dirty="0">
                <a:latin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</a:rPr>
              <a:t>종목수</a:t>
            </a:r>
            <a:r>
              <a:rPr lang="ko-KR" altLang="en-US" sz="1100" dirty="0">
                <a:latin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</a:rPr>
              <a:t>/ </a:t>
            </a:r>
            <a:r>
              <a:rPr lang="ko-KR" altLang="en-US" sz="1100" dirty="0">
                <a:latin typeface="맑은 고딕" panose="020B0503020000020004" pitchFamily="50" charset="-127"/>
              </a:rPr>
              <a:t>전일 보유 〮거래 </a:t>
            </a:r>
            <a:r>
              <a:rPr lang="ko-KR" altLang="en-US" sz="1100" dirty="0" err="1">
                <a:latin typeface="맑은 고딕" panose="020B0503020000020004" pitchFamily="50" charset="-127"/>
              </a:rPr>
              <a:t>종목수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35982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/>
              <a:t>1-2. </a:t>
            </a:r>
            <a:r>
              <a:rPr lang="ko-KR" altLang="en-US" sz="2400" b="1"/>
              <a:t>주제 선정 이유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440041" y="1354975"/>
            <a:ext cx="3124638" cy="4769696"/>
            <a:chOff x="1440041" y="944035"/>
            <a:chExt cx="3124638" cy="5164010"/>
          </a:xfrm>
        </p:grpSpPr>
        <p:grpSp>
          <p:nvGrpSpPr>
            <p:cNvPr id="6" name="그룹 5"/>
            <p:cNvGrpSpPr/>
            <p:nvPr/>
          </p:nvGrpSpPr>
          <p:grpSpPr>
            <a:xfrm>
              <a:off x="1440041" y="944035"/>
              <a:ext cx="3124638" cy="2517885"/>
              <a:chOff x="711131" y="1326419"/>
              <a:chExt cx="3038900" cy="251788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711132" y="1326419"/>
                <a:ext cx="3038899" cy="2210108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711131" y="3536527"/>
                <a:ext cx="30389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1400" b="1"/>
                  <a:t>수익률</a:t>
                </a: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440041" y="3523475"/>
              <a:ext cx="3124638" cy="2584570"/>
              <a:chOff x="711130" y="4164677"/>
              <a:chExt cx="3124638" cy="258457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711132" y="4164677"/>
                <a:ext cx="3124636" cy="2276793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11130" y="6441470"/>
                <a:ext cx="312463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1400" b="1"/>
                  <a:t>초과수익률</a:t>
                </a: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1055021" y="6356318"/>
            <a:ext cx="38946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초과수익률 </a:t>
            </a:r>
            <a:r>
              <a:rPr lang="en-US" altLang="ko-KR" sz="1100"/>
              <a:t>= </a:t>
            </a:r>
            <a:r>
              <a:rPr lang="ko-KR" altLang="en-US" sz="1100"/>
              <a:t>투자자 유형별 합산 포트폴리오의 분석기간 시간가중</a:t>
            </a:r>
            <a:r>
              <a:rPr lang="en-US" altLang="ko-KR" sz="1100"/>
              <a:t> </a:t>
            </a:r>
            <a:r>
              <a:rPr lang="ko-KR" altLang="en-US" sz="1100"/>
              <a:t>수익률</a:t>
            </a:r>
            <a:r>
              <a:rPr lang="en-US" altLang="ko-KR" sz="1100"/>
              <a:t>-KOSPI </a:t>
            </a:r>
            <a:r>
              <a:rPr lang="ko-KR" altLang="en-US" sz="1100"/>
              <a:t>및 </a:t>
            </a:r>
            <a:r>
              <a:rPr lang="en-US" altLang="ko-KR" sz="1100"/>
              <a:t>KOSDAQ </a:t>
            </a:r>
            <a:r>
              <a:rPr lang="ko-KR" altLang="en-US" sz="1100"/>
              <a:t>가중평균 누적수익률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976851" y="698269"/>
            <a:ext cx="6215149" cy="61597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제목 1"/>
          <p:cNvSpPr txBox="1"/>
          <p:nvPr/>
        </p:nvSpPr>
        <p:spPr>
          <a:xfrm>
            <a:off x="1896102" y="698270"/>
            <a:ext cx="2184647" cy="65670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sz="2400" b="1">
                <a:solidFill>
                  <a:srgbClr val="2E75B6"/>
                </a:solidFill>
              </a:rPr>
              <a:t>문제</a:t>
            </a:r>
          </a:p>
        </p:txBody>
      </p:sp>
      <p:sp>
        <p:nvSpPr>
          <p:cNvPr id="13" name="제목 1"/>
          <p:cNvSpPr txBox="1"/>
          <p:nvPr/>
        </p:nvSpPr>
        <p:spPr>
          <a:xfrm>
            <a:off x="7992101" y="698269"/>
            <a:ext cx="2184647" cy="65670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sz="2400" b="1">
                <a:solidFill>
                  <a:srgbClr val="DAE9F0"/>
                </a:solidFill>
              </a:rPr>
              <a:t>해결안</a:t>
            </a:r>
          </a:p>
        </p:txBody>
      </p:sp>
      <p:sp>
        <p:nvSpPr>
          <p:cNvPr id="14" name="가로 글상자 13"/>
          <p:cNvSpPr txBox="1"/>
          <p:nvPr/>
        </p:nvSpPr>
        <p:spPr>
          <a:xfrm>
            <a:off x="6751750" y="5877055"/>
            <a:ext cx="49635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dirty="0"/>
              <a:t>일반 강화학습과 더불어 </a:t>
            </a:r>
            <a:r>
              <a:rPr lang="en-US" altLang="ko-KR" sz="1200" dirty="0"/>
              <a:t>LSTM </a:t>
            </a:r>
            <a:r>
              <a:rPr lang="ko-KR" altLang="en-US" sz="1200" dirty="0"/>
              <a:t>결합 강화학습이 일반적인 신규 투자자들의 수익률과 비교하여 상당히 높은 수익률을 보이고 있어 신규투자자들의 손실 리스크를 감소시킬 수 있다</a:t>
            </a:r>
            <a:r>
              <a:rPr lang="en-US" altLang="ko-KR" sz="1200" dirty="0"/>
              <a:t>.</a:t>
            </a:r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0DAE18D1-1258-2D36-D383-BE4EDD76A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231999"/>
              </p:ext>
            </p:extLst>
          </p:nvPr>
        </p:nvGraphicFramePr>
        <p:xfrm>
          <a:off x="6751750" y="1458186"/>
          <a:ext cx="4963522" cy="408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4402666" y="1178713"/>
            <a:ext cx="3386667" cy="33866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제목 1"/>
          <p:cNvSpPr txBox="1"/>
          <p:nvPr/>
        </p:nvSpPr>
        <p:spPr>
          <a:xfrm>
            <a:off x="2349036" y="5170517"/>
            <a:ext cx="7493927" cy="146458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</a:rPr>
              <a:t>개념 학습</a:t>
            </a:r>
          </a:p>
        </p:txBody>
      </p:sp>
      <p:sp>
        <p:nvSpPr>
          <p:cNvPr id="12" name="제목 1"/>
          <p:cNvSpPr txBox="1"/>
          <p:nvPr/>
        </p:nvSpPr>
        <p:spPr>
          <a:xfrm>
            <a:off x="4757302" y="1991745"/>
            <a:ext cx="2677393" cy="191746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en-US" altLang="ko-KR" sz="8000" b="1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sz="8000" b="1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/>
              <a:t>2-1. </a:t>
            </a:r>
            <a:r>
              <a:rPr lang="ko-KR" altLang="en-US" sz="2400" b="1"/>
              <a:t>강화학습이란</a:t>
            </a:r>
            <a:r>
              <a:rPr lang="en-US" altLang="ko-KR" sz="2400" b="1"/>
              <a:t>?</a:t>
            </a:r>
            <a:endParaRPr lang="ko-KR" altLang="en-US" sz="2400" b="1"/>
          </a:p>
        </p:txBody>
      </p:sp>
      <p:sp>
        <p:nvSpPr>
          <p:cNvPr id="5" name="TextBox 4"/>
          <p:cNvSpPr txBox="1"/>
          <p:nvPr/>
        </p:nvSpPr>
        <p:spPr>
          <a:xfrm>
            <a:off x="6636824" y="2220230"/>
            <a:ext cx="5555176" cy="1178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MDP</a:t>
            </a:r>
            <a:r>
              <a:rPr lang="ko-KR" altLang="en-US"/>
              <a:t> 기반의 최적화 개념과 행동심리학의 시행착오 이론에서 영감을 받은 기계 학습 모델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34125" y="1418744"/>
            <a:ext cx="5555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/>
              <a:t>강화학습의 원리</a:t>
            </a:r>
          </a:p>
        </p:txBody>
      </p:sp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48287" y="2809788"/>
            <a:ext cx="2505424" cy="1238422"/>
          </a:xfrm>
          <a:prstGeom prst="rect">
            <a:avLst/>
          </a:prstGeom>
        </p:spPr>
      </p:pic>
      <p:sp>
        <p:nvSpPr>
          <p:cNvPr id="1030" name="가로 글상자 1029"/>
          <p:cNvSpPr txBox="1"/>
          <p:nvPr/>
        </p:nvSpPr>
        <p:spPr>
          <a:xfrm>
            <a:off x="6731000" y="4175125"/>
            <a:ext cx="5207000" cy="1461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환경</a:t>
            </a:r>
            <a:r>
              <a:rPr lang="en-US" altLang="ko-KR"/>
              <a:t>:</a:t>
            </a:r>
            <a:r>
              <a:rPr lang="ko-KR" altLang="en-US"/>
              <a:t> 주식의 가격과 거래량 데이터</a:t>
            </a:r>
          </a:p>
          <a:p>
            <a:pPr lvl="0">
              <a:defRPr/>
            </a:pPr>
            <a:r>
              <a:rPr lang="ko-KR" altLang="en-US"/>
              <a:t>상태</a:t>
            </a:r>
            <a:r>
              <a:rPr lang="en-US" altLang="ko-KR"/>
              <a:t>:</a:t>
            </a:r>
            <a:r>
              <a:rPr lang="ko-KR" altLang="en-US"/>
              <a:t> 일정 기간의 데이터를 학습을 위해 가공</a:t>
            </a:r>
          </a:p>
          <a:p>
            <a:pPr lvl="0">
              <a:defRPr/>
            </a:pPr>
            <a:r>
              <a:rPr lang="ko-KR" altLang="en-US"/>
              <a:t>에이전트</a:t>
            </a:r>
            <a:r>
              <a:rPr lang="en-US" altLang="ko-KR"/>
              <a:t>:</a:t>
            </a:r>
            <a:r>
              <a:rPr lang="ko-KR" altLang="en-US"/>
              <a:t> 행동 주체</a:t>
            </a:r>
          </a:p>
          <a:p>
            <a:pPr lvl="0">
              <a:defRPr/>
            </a:pPr>
            <a:r>
              <a:rPr lang="ko-KR" altLang="en-US"/>
              <a:t>행동</a:t>
            </a:r>
            <a:r>
              <a:rPr lang="en-US" altLang="ko-KR"/>
              <a:t>:</a:t>
            </a:r>
            <a:r>
              <a:rPr lang="ko-KR" altLang="en-US"/>
              <a:t> 주식을 사고</a:t>
            </a:r>
            <a:r>
              <a:rPr lang="en-US" altLang="ko-KR"/>
              <a:t>,</a:t>
            </a:r>
            <a:r>
              <a:rPr lang="ko-KR" altLang="en-US"/>
              <a:t> 팔고</a:t>
            </a:r>
            <a:r>
              <a:rPr lang="en-US" altLang="ko-KR"/>
              <a:t>,</a:t>
            </a:r>
            <a:r>
              <a:rPr lang="ko-KR" altLang="en-US"/>
              <a:t> 관망하는 행동</a:t>
            </a:r>
          </a:p>
          <a:p>
            <a:pPr lvl="0">
              <a:defRPr/>
            </a:pPr>
            <a:r>
              <a:rPr lang="ko-KR" altLang="en-US"/>
              <a:t>보상</a:t>
            </a:r>
            <a:r>
              <a:rPr lang="en-US" altLang="ko-KR"/>
              <a:t>:</a:t>
            </a:r>
            <a:r>
              <a:rPr lang="ko-KR" altLang="en-US"/>
              <a:t> 자산의 증감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95DF2D-D1D6-EE2F-B248-5399366B019E}"/>
              </a:ext>
            </a:extLst>
          </p:cNvPr>
          <p:cNvSpPr/>
          <p:nvPr/>
        </p:nvSpPr>
        <p:spPr>
          <a:xfrm>
            <a:off x="412395" y="3397429"/>
            <a:ext cx="1769804" cy="904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에이전트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(agent)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FC09FC-AEB2-94EF-5BBA-7A04E50EF7B0}"/>
              </a:ext>
            </a:extLst>
          </p:cNvPr>
          <p:cNvSpPr/>
          <p:nvPr/>
        </p:nvSpPr>
        <p:spPr>
          <a:xfrm>
            <a:off x="3802659" y="3322322"/>
            <a:ext cx="1769803" cy="9045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환경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(environment)</a:t>
            </a: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7017DF4B-E19E-4CFF-13C4-759A1CA4037D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5400000" flipH="1" flipV="1">
            <a:off x="2954876" y="1664744"/>
            <a:ext cx="75107" cy="3390264"/>
          </a:xfrm>
          <a:prstGeom prst="curvedConnector3">
            <a:avLst>
              <a:gd name="adj1" fmla="val 817634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47B1590A-40F1-709F-7B23-2D1FF05994D2}"/>
              </a:ext>
            </a:extLst>
          </p:cNvPr>
          <p:cNvCxnSpPr>
            <a:cxnSpLocks/>
            <a:stCxn id="18" idx="2"/>
            <a:endCxn id="17" idx="2"/>
          </p:cNvCxnSpPr>
          <p:nvPr/>
        </p:nvCxnSpPr>
        <p:spPr>
          <a:xfrm rot="5400000">
            <a:off x="2954876" y="2569266"/>
            <a:ext cx="75107" cy="3390264"/>
          </a:xfrm>
          <a:prstGeom prst="curvedConnector3">
            <a:avLst>
              <a:gd name="adj1" fmla="val 88465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1A8A95-C929-CEF5-1FDE-A01A4730E2AF}"/>
              </a:ext>
            </a:extLst>
          </p:cNvPr>
          <p:cNvSpPr txBox="1"/>
          <p:nvPr/>
        </p:nvSpPr>
        <p:spPr>
          <a:xfrm>
            <a:off x="2297959" y="2213488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행동</a:t>
            </a:r>
            <a:r>
              <a:rPr lang="en-US" altLang="ko-KR" dirty="0"/>
              <a:t>(action)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11E497-9286-12AB-AADB-39FC3840E77E}"/>
              </a:ext>
            </a:extLst>
          </p:cNvPr>
          <p:cNvSpPr txBox="1"/>
          <p:nvPr/>
        </p:nvSpPr>
        <p:spPr>
          <a:xfrm>
            <a:off x="2182199" y="5131366"/>
            <a:ext cx="149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보상</a:t>
            </a:r>
            <a:r>
              <a:rPr lang="en-US" altLang="ko-KR" dirty="0"/>
              <a:t>(reward)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82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b="1" dirty="0"/>
              <a:t>2-2. A2C</a:t>
            </a:r>
            <a:r>
              <a:rPr lang="ko-KR" altLang="en-US" sz="2400" b="1" dirty="0"/>
              <a:t> 강화학습 기법</a:t>
            </a:r>
          </a:p>
        </p:txBody>
      </p:sp>
      <p:sp>
        <p:nvSpPr>
          <p:cNvPr id="50" name="사다리꼴 49">
            <a:extLst>
              <a:ext uri="{FF2B5EF4-FFF2-40B4-BE49-F238E27FC236}">
                <a16:creationId xmlns:a16="http://schemas.microsoft.com/office/drawing/2014/main" id="{23CF8669-E278-B082-5487-21B154379AC3}"/>
              </a:ext>
            </a:extLst>
          </p:cNvPr>
          <p:cNvSpPr/>
          <p:nvPr/>
        </p:nvSpPr>
        <p:spPr>
          <a:xfrm rot="5400000">
            <a:off x="3351643" y="2005610"/>
            <a:ext cx="1326777" cy="1338827"/>
          </a:xfrm>
          <a:prstGeom prst="trapezoi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다리꼴 50">
            <a:extLst>
              <a:ext uri="{FF2B5EF4-FFF2-40B4-BE49-F238E27FC236}">
                <a16:creationId xmlns:a16="http://schemas.microsoft.com/office/drawing/2014/main" id="{02FB26DE-FF02-8866-1383-C6328CB6D3C4}"/>
              </a:ext>
            </a:extLst>
          </p:cNvPr>
          <p:cNvSpPr/>
          <p:nvPr/>
        </p:nvSpPr>
        <p:spPr>
          <a:xfrm rot="5400000">
            <a:off x="3351642" y="4488047"/>
            <a:ext cx="1326777" cy="1338825"/>
          </a:xfrm>
          <a:prstGeom prst="trapezoi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EC8121A-E309-7AAF-A9A5-A88FA84DCC90}"/>
                  </a:ext>
                </a:extLst>
              </p:cNvPr>
              <p:cNvSpPr txBox="1"/>
              <p:nvPr/>
            </p:nvSpPr>
            <p:spPr>
              <a:xfrm>
                <a:off x="3345615" y="2379729"/>
                <a:ext cx="13388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가치신경망</a:t>
                </a:r>
                <a:endParaRPr lang="en-US" altLang="ko-K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EC8121A-E309-7AAF-A9A5-A88FA84DC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15" y="2379729"/>
                <a:ext cx="1338828" cy="646331"/>
              </a:xfrm>
              <a:prstGeom prst="rect">
                <a:avLst/>
              </a:prstGeom>
              <a:blipFill>
                <a:blip r:embed="rId2"/>
                <a:stretch>
                  <a:fillRect l="-4110" t="-4717" r="-4110" b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FF083EC-493E-64FE-D3D2-F4AA7F6835E5}"/>
                  </a:ext>
                </a:extLst>
              </p:cNvPr>
              <p:cNvSpPr txBox="1"/>
              <p:nvPr/>
            </p:nvSpPr>
            <p:spPr>
              <a:xfrm>
                <a:off x="3345615" y="4858524"/>
                <a:ext cx="13388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정책신경망</a:t>
                </a:r>
                <a:endParaRPr lang="en-US" altLang="ko-KR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dirty="0"/>
                  <a:t>()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FF083EC-493E-64FE-D3D2-F4AA7F683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15" y="4858524"/>
                <a:ext cx="1338828" cy="646331"/>
              </a:xfrm>
              <a:prstGeom prst="rect">
                <a:avLst/>
              </a:prstGeom>
              <a:blipFill>
                <a:blip r:embed="rId3"/>
                <a:stretch>
                  <a:fillRect l="-4110" t="-4717" r="-411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DB0E800-FBDF-2776-D5FF-A3A1BAF72EEC}"/>
                  </a:ext>
                </a:extLst>
              </p:cNvPr>
              <p:cNvSpPr/>
              <p:nvPr/>
            </p:nvSpPr>
            <p:spPr>
              <a:xfrm>
                <a:off x="4845876" y="2437855"/>
                <a:ext cx="1676400" cy="474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상태가치 추정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ko-KR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DB0E800-FBDF-2776-D5FF-A3A1BAF72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876" y="2437855"/>
                <a:ext cx="1676400" cy="474336"/>
              </a:xfrm>
              <a:prstGeom prst="rect">
                <a:avLst/>
              </a:prstGeom>
              <a:blipFill>
                <a:blip r:embed="rId4"/>
                <a:stretch>
                  <a:fillRect t="-5000" b="-16250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BC8A5390-0689-B84A-EB13-69D1188F6C16}"/>
              </a:ext>
            </a:extLst>
          </p:cNvPr>
          <p:cNvSpPr txBox="1"/>
          <p:nvPr/>
        </p:nvSpPr>
        <p:spPr>
          <a:xfrm>
            <a:off x="5426563" y="20685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F0B6E1EF-1E35-FFDB-0255-3BD59B6F6915}"/>
                  </a:ext>
                </a:extLst>
              </p:cNvPr>
              <p:cNvSpPr/>
              <p:nvPr/>
            </p:nvSpPr>
            <p:spPr>
              <a:xfrm>
                <a:off x="4845876" y="4920291"/>
                <a:ext cx="1676400" cy="474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각 행동을 할 확률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ko-KR" alt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F0B6E1EF-1E35-FFDB-0255-3BD59B6F69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876" y="4920291"/>
                <a:ext cx="1676400" cy="474336"/>
              </a:xfrm>
              <a:prstGeom prst="rect">
                <a:avLst/>
              </a:prstGeom>
              <a:blipFill>
                <a:blip r:embed="rId5"/>
                <a:stretch>
                  <a:fillRect t="-5000" b="-11250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F9183BBC-EB06-D600-83CC-11727FC2FA79}"/>
              </a:ext>
            </a:extLst>
          </p:cNvPr>
          <p:cNvSpPr txBox="1"/>
          <p:nvPr/>
        </p:nvSpPr>
        <p:spPr>
          <a:xfrm>
            <a:off x="5426565" y="44940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F41C20-29E6-9873-552D-29E80C93C209}"/>
                  </a:ext>
                </a:extLst>
              </p:cNvPr>
              <p:cNvSpPr txBox="1"/>
              <p:nvPr/>
            </p:nvSpPr>
            <p:spPr>
              <a:xfrm>
                <a:off x="7892551" y="3850159"/>
                <a:ext cx="33229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F41C20-29E6-9873-552D-29E80C93C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551" y="3850159"/>
                <a:ext cx="3322961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116C009-16CF-7C99-224A-5B8133474C8F}"/>
                  </a:ext>
                </a:extLst>
              </p:cNvPr>
              <p:cNvSpPr txBox="1"/>
              <p:nvPr/>
            </p:nvSpPr>
            <p:spPr>
              <a:xfrm>
                <a:off x="6026553" y="927232"/>
                <a:ext cx="5366790" cy="3763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MSE=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정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답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예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116C009-16CF-7C99-224A-5B8133474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553" y="927232"/>
                <a:ext cx="5366790" cy="376385"/>
              </a:xfrm>
              <a:prstGeom prst="rect">
                <a:avLst/>
              </a:prstGeom>
              <a:blipFill>
                <a:blip r:embed="rId7"/>
                <a:stretch>
                  <a:fillRect l="-1023" t="-6452" b="-24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43DA8A36-7497-525D-524A-39F5E24FECB6}"/>
              </a:ext>
            </a:extLst>
          </p:cNvPr>
          <p:cNvCxnSpPr>
            <a:cxnSpLocks/>
            <a:stCxn id="59" idx="1"/>
            <a:endCxn id="50" idx="1"/>
          </p:cNvCxnSpPr>
          <p:nvPr/>
        </p:nvCxnSpPr>
        <p:spPr>
          <a:xfrm rot="10800000" flipV="1">
            <a:off x="4015031" y="1115424"/>
            <a:ext cx="2011522" cy="106205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512AC6D-C51F-E40B-18EE-CAAB626160B1}"/>
              </a:ext>
            </a:extLst>
          </p:cNvPr>
          <p:cNvSpPr txBox="1"/>
          <p:nvPr/>
        </p:nvSpPr>
        <p:spPr>
          <a:xfrm>
            <a:off x="4201086" y="7702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</a:t>
            </a: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C2009073-9C7D-CA17-DACC-217E85A2DE49}"/>
              </a:ext>
            </a:extLst>
          </p:cNvPr>
          <p:cNvCxnSpPr>
            <a:cxnSpLocks/>
            <a:stCxn id="54" idx="3"/>
            <a:endCxn id="59" idx="2"/>
          </p:cNvCxnSpPr>
          <p:nvPr/>
        </p:nvCxnSpPr>
        <p:spPr>
          <a:xfrm flipV="1">
            <a:off x="6522276" y="1303617"/>
            <a:ext cx="2187672" cy="137140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05724041-C583-DE6C-4B9A-A280A45BD88A}"/>
              </a:ext>
            </a:extLst>
          </p:cNvPr>
          <p:cNvCxnSpPr>
            <a:stCxn id="54" idx="3"/>
            <a:endCxn id="58" idx="0"/>
          </p:cNvCxnSpPr>
          <p:nvPr/>
        </p:nvCxnSpPr>
        <p:spPr>
          <a:xfrm>
            <a:off x="6522276" y="2675023"/>
            <a:ext cx="3031756" cy="117513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7D74478-E5E0-7BD1-AAFB-E0CF05D9C21F}"/>
                  </a:ext>
                </a:extLst>
              </p:cNvPr>
              <p:cNvSpPr txBox="1"/>
              <p:nvPr/>
            </p:nvSpPr>
            <p:spPr>
              <a:xfrm>
                <a:off x="8797285" y="5909324"/>
                <a:ext cx="15134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log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7D74478-E5E0-7BD1-AAFB-E0CF05D9C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285" y="5909324"/>
                <a:ext cx="1513491" cy="369332"/>
              </a:xfrm>
              <a:prstGeom prst="rect">
                <a:avLst/>
              </a:prstGeom>
              <a:blipFill>
                <a:blip r:embed="rId8"/>
                <a:stretch>
                  <a:fillRect l="-3226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E46AF524-9DB9-9A64-48FE-31441027F4BF}"/>
              </a:ext>
            </a:extLst>
          </p:cNvPr>
          <p:cNvCxnSpPr>
            <a:cxnSpLocks/>
            <a:stCxn id="56" idx="3"/>
            <a:endCxn id="68" idx="1"/>
          </p:cNvCxnSpPr>
          <p:nvPr/>
        </p:nvCxnSpPr>
        <p:spPr>
          <a:xfrm>
            <a:off x="6522276" y="5157459"/>
            <a:ext cx="2275009" cy="936531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BFD4F83-D23D-BCCB-3358-F9E35D432E53}"/>
              </a:ext>
            </a:extLst>
          </p:cNvPr>
          <p:cNvCxnSpPr>
            <a:stCxn id="58" idx="2"/>
            <a:endCxn id="68" idx="0"/>
          </p:cNvCxnSpPr>
          <p:nvPr/>
        </p:nvCxnSpPr>
        <p:spPr>
          <a:xfrm flipH="1">
            <a:off x="9554031" y="4219491"/>
            <a:ext cx="1" cy="16898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84D83C50-27A8-A2EF-A16D-83817B315A6D}"/>
              </a:ext>
            </a:extLst>
          </p:cNvPr>
          <p:cNvCxnSpPr>
            <a:stCxn id="68" idx="2"/>
            <a:endCxn id="51" idx="3"/>
          </p:cNvCxnSpPr>
          <p:nvPr/>
        </p:nvCxnSpPr>
        <p:spPr>
          <a:xfrm rot="5400000" flipH="1">
            <a:off x="6472703" y="3197329"/>
            <a:ext cx="623655" cy="5539001"/>
          </a:xfrm>
          <a:prstGeom prst="bentConnector3">
            <a:avLst>
              <a:gd name="adj1" fmla="val -36655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DBDAF2F-F2ED-AE57-C537-92418011C780}"/>
              </a:ext>
            </a:extLst>
          </p:cNvPr>
          <p:cNvSpPr txBox="1"/>
          <p:nvPr/>
        </p:nvSpPr>
        <p:spPr>
          <a:xfrm>
            <a:off x="6064072" y="60016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E97F27F-E7A3-7FBF-C661-4985E910E6F5}"/>
                  </a:ext>
                </a:extLst>
              </p:cNvPr>
              <p:cNvSpPr/>
              <p:nvPr/>
            </p:nvSpPr>
            <p:spPr>
              <a:xfrm>
                <a:off x="1507784" y="2465726"/>
                <a:ext cx="1676400" cy="474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E97F27F-E7A3-7FBF-C661-4985E910E6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784" y="2465726"/>
                <a:ext cx="1676400" cy="4743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3AF6271-AD08-EB27-4637-76253B35F701}"/>
                  </a:ext>
                </a:extLst>
              </p:cNvPr>
              <p:cNvSpPr/>
              <p:nvPr/>
            </p:nvSpPr>
            <p:spPr>
              <a:xfrm>
                <a:off x="1507784" y="4858524"/>
                <a:ext cx="1676400" cy="474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3AF6271-AD08-EB27-4637-76253B35F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784" y="4858524"/>
                <a:ext cx="1676400" cy="4743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F94F36C6-D76C-59E4-CDBA-EB016A17C2A6}"/>
              </a:ext>
            </a:extLst>
          </p:cNvPr>
          <p:cNvSpPr txBox="1"/>
          <p:nvPr/>
        </p:nvSpPr>
        <p:spPr>
          <a:xfrm>
            <a:off x="780737" y="25428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입력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5566213-2C47-DEA2-2CDD-A8F9D847AEDC}"/>
              </a:ext>
            </a:extLst>
          </p:cNvPr>
          <p:cNvSpPr txBox="1"/>
          <p:nvPr/>
        </p:nvSpPr>
        <p:spPr>
          <a:xfrm>
            <a:off x="861451" y="48887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입력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971</Words>
  <Application>Microsoft Office PowerPoint</Application>
  <PresentationFormat>와이드스크린</PresentationFormat>
  <Paragraphs>249</Paragraphs>
  <Slides>33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Noto Sans KR</vt:lpstr>
      <vt:lpstr>맑은 고딕</vt:lpstr>
      <vt:lpstr>Arial</vt:lpstr>
      <vt:lpstr>Cambria Math</vt:lpstr>
      <vt:lpstr>PT Sans</vt:lpstr>
      <vt:lpstr>Office 테마</vt:lpstr>
      <vt:lpstr>강화학습을 활용한 주식분석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강화학습을 활용한 주식분석 및 예측</dc:title>
  <dc:creator>User</dc:creator>
  <cp:lastModifiedBy>hosung hyun</cp:lastModifiedBy>
  <cp:revision>78</cp:revision>
  <dcterms:created xsi:type="dcterms:W3CDTF">2023-11-18T19:00:28Z</dcterms:created>
  <dcterms:modified xsi:type="dcterms:W3CDTF">2023-11-26T03:50:21Z</dcterms:modified>
  <cp:version/>
</cp:coreProperties>
</file>